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7" r:id="rId1"/>
    <p:sldMasterId id="2147483879" r:id="rId2"/>
  </p:sldMasterIdLst>
  <p:sldIdLst>
    <p:sldId id="264" r:id="rId3"/>
    <p:sldId id="265" r:id="rId4"/>
    <p:sldId id="261" r:id="rId5"/>
    <p:sldId id="256" r:id="rId6"/>
    <p:sldId id="257" r:id="rId7"/>
    <p:sldId id="266" r:id="rId8"/>
    <p:sldId id="267" r:id="rId9"/>
    <p:sldId id="262" r:id="rId10"/>
    <p:sldId id="268" r:id="rId11"/>
    <p:sldId id="258" r:id="rId12"/>
    <p:sldId id="260" r:id="rId13"/>
    <p:sldId id="263"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udent" initials="s" lastIdx="1" clrIdx="0">
    <p:extLst>
      <p:ext uri="{19B8F6BF-5375-455C-9EA6-DF929625EA0E}">
        <p15:presenceInfo xmlns:p15="http://schemas.microsoft.com/office/powerpoint/2012/main" userId="stude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936"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577738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961115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507864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A8067579-C906-479B-A63A-BE7CB8DF732C}" type="slidenum">
              <a:rPr kumimoji="1" lang="ja-JP" altLang="en-US" smtClean="0"/>
              <a:t>‹#›</a:t>
            </a:fld>
            <a:endParaRPr kumimoji="1" lang="ja-JP" alt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73169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55060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A8067579-C906-479B-A63A-BE7CB8DF732C}" type="slidenum">
              <a:rPr kumimoji="1" lang="ja-JP" altLang="en-US" smtClean="0"/>
              <a:t>‹#›</a:t>
            </a:fld>
            <a:endParaRPr kumimoji="1" lang="ja-JP" alt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0318889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321710777"/>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275419680"/>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9650419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230461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1EDB2B3B-8287-448D-B535-3B782DCC8B18}" type="datetimeFigureOut">
              <a:rPr kumimoji="1" lang="ja-JP" altLang="en-US" smtClean="0"/>
              <a:t>2020/10/23</a:t>
            </a:fld>
            <a:endParaRPr kumimoji="1" lang="ja-JP" altLang="en-US" dirty="0"/>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dirty="0"/>
          </a:p>
        </p:txBody>
      </p:sp>
      <p:sp>
        <p:nvSpPr>
          <p:cNvPr id="7" name="Slide Number Placeholder 6"/>
          <p:cNvSpPr>
            <a:spLocks noGrp="1"/>
          </p:cNvSpPr>
          <p:nvPr>
            <p:ph type="sldNum" sz="quarter" idx="12"/>
          </p:nvPr>
        </p:nvSpPr>
        <p:spPr>
          <a:xfrm>
            <a:off x="5691014" y="6375679"/>
            <a:ext cx="1232456" cy="345796"/>
          </a:xfrm>
        </p:spPr>
        <p:txBody>
          <a:bodyPr/>
          <a:lstStyle/>
          <a:p>
            <a:fld id="{A8067579-C906-479B-A63A-BE7CB8DF732C}" type="slidenum">
              <a:rPr kumimoji="1" lang="ja-JP" altLang="en-US" smtClean="0"/>
              <a:t>‹#›</a:t>
            </a:fld>
            <a:endParaRPr kumimoji="1" lang="ja-JP" alt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17936570"/>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739032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1EDB2B3B-8287-448D-B535-3B782DCC8B18}" type="datetimeFigureOut">
              <a:rPr kumimoji="1" lang="ja-JP" altLang="en-US" smtClean="0"/>
              <a:t>2020/10/23</a:t>
            </a:fld>
            <a:endParaRPr kumimoji="1" lang="ja-JP" altLang="en-US" dirty="0"/>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dirty="0"/>
          </a:p>
        </p:txBody>
      </p:sp>
      <p:sp>
        <p:nvSpPr>
          <p:cNvPr id="7" name="Slide Number Placeholder 6"/>
          <p:cNvSpPr>
            <a:spLocks noGrp="1"/>
          </p:cNvSpPr>
          <p:nvPr>
            <p:ph type="sldNum" sz="quarter" idx="12"/>
          </p:nvPr>
        </p:nvSpPr>
        <p:spPr>
          <a:xfrm>
            <a:off x="5687568" y="6375679"/>
            <a:ext cx="1234440" cy="345796"/>
          </a:xfrm>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2208643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6930197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31154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034542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462959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45127" y="2507550"/>
            <a:ext cx="5156200"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72200" y="2507550"/>
            <a:ext cx="5181601"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Date Placeholder 6"/>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
        <p:nvSpPr>
          <p:cNvPr id="10" name="Title 9"/>
          <p:cNvSpPr>
            <a:spLocks noGrp="1"/>
          </p:cNvSpPr>
          <p:nvPr>
            <p:ph type="title"/>
          </p:nvPr>
        </p:nvSpPr>
        <p:spPr/>
        <p:txBody>
          <a:bodyPr/>
          <a:lstStyle/>
          <a:p>
            <a:r>
              <a:rPr lang="ja-JP" altLang="en-US" smtClean="0"/>
              <a:t>マスター タイトルの書式設定</a:t>
            </a:r>
            <a:endParaRPr lang="en-US" dirty="0"/>
          </a:p>
        </p:txBody>
      </p:sp>
    </p:spTree>
    <p:extLst>
      <p:ext uri="{BB962C8B-B14F-4D97-AF65-F5344CB8AC3E}">
        <p14:creationId xmlns:p14="http://schemas.microsoft.com/office/powerpoint/2010/main" val="3802010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
        <p:nvSpPr>
          <p:cNvPr id="6" name="Title 5"/>
          <p:cNvSpPr>
            <a:spLocks noGrp="1"/>
          </p:cNvSpPr>
          <p:nvPr>
            <p:ph type="title"/>
          </p:nvPr>
        </p:nvSpPr>
        <p:spPr/>
        <p:txBody>
          <a:bodyPr/>
          <a:lstStyle/>
          <a:p>
            <a:r>
              <a:rPr lang="ja-JP" altLang="en-US" smtClean="0"/>
              <a:t>マスター タイトルの書式設定</a:t>
            </a:r>
            <a:endParaRPr lang="en-US"/>
          </a:p>
        </p:txBody>
      </p:sp>
    </p:spTree>
    <p:extLst>
      <p:ext uri="{BB962C8B-B14F-4D97-AF65-F5344CB8AC3E}">
        <p14:creationId xmlns:p14="http://schemas.microsoft.com/office/powerpoint/2010/main" val="1013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720067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132550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dirty="0" smtClean="0"/>
              <a:t>図を追加</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327646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kumimoji="1" lang="ja-JP" alt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696423156"/>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1EDB2B3B-8287-448D-B535-3B782DCC8B18}" type="datetimeFigureOut">
              <a:rPr kumimoji="1" lang="ja-JP" altLang="en-US" smtClean="0"/>
              <a:t>2020/10/23</a:t>
            </a:fld>
            <a:endParaRPr kumimoji="1" lang="ja-JP" alt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A8067579-C906-479B-A63A-BE7CB8DF732C}" type="slidenum">
              <a:rPr kumimoji="1" lang="ja-JP" altLang="en-US" smtClean="0"/>
              <a:t>‹#›</a:t>
            </a:fld>
            <a:endParaRPr kumimoji="1" lang="ja-JP" alt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89607172"/>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811660" y="623098"/>
            <a:ext cx="8825658" cy="3329581"/>
          </a:xfrm>
        </p:spPr>
        <p:txBody>
          <a:bodyPr/>
          <a:lstStyle/>
          <a:p>
            <a:pPr algn="ctr"/>
            <a:r>
              <a:rPr kumimoji="1" lang="ja-JP" altLang="en-US" dirty="0" smtClean="0"/>
              <a:t>企画書</a:t>
            </a:r>
            <a:endParaRPr kumimoji="1" lang="ja-JP" altLang="en-US" dirty="0"/>
          </a:p>
        </p:txBody>
      </p:sp>
      <p:sp>
        <p:nvSpPr>
          <p:cNvPr id="3" name="サブタイトル 2"/>
          <p:cNvSpPr>
            <a:spLocks noGrp="1"/>
          </p:cNvSpPr>
          <p:nvPr>
            <p:ph type="subTitle" idx="1"/>
          </p:nvPr>
        </p:nvSpPr>
        <p:spPr>
          <a:xfrm>
            <a:off x="5703942" y="4181957"/>
            <a:ext cx="1041093" cy="589549"/>
          </a:xfrm>
        </p:spPr>
        <p:txBody>
          <a:bodyPr>
            <a:normAutofit/>
          </a:bodyPr>
          <a:lstStyle/>
          <a:p>
            <a:r>
              <a:rPr kumimoji="1" lang="en-US" altLang="ja-JP" sz="3200" dirty="0" smtClean="0"/>
              <a:t>B</a:t>
            </a:r>
            <a:r>
              <a:rPr kumimoji="1" lang="ja-JP" altLang="en-US" sz="3200" dirty="0" smtClean="0"/>
              <a:t>班</a:t>
            </a:r>
            <a:endParaRPr kumimoji="1" lang="en-US" altLang="ja-JP" sz="3200" dirty="0" smtClean="0"/>
          </a:p>
        </p:txBody>
      </p:sp>
    </p:spTree>
    <p:extLst>
      <p:ext uri="{BB962C8B-B14F-4D97-AF65-F5344CB8AC3E}">
        <p14:creationId xmlns:p14="http://schemas.microsoft.com/office/powerpoint/2010/main" val="10967096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p:cNvSpPr/>
          <p:nvPr/>
        </p:nvSpPr>
        <p:spPr>
          <a:xfrm>
            <a:off x="1474818" y="2133862"/>
            <a:ext cx="5062405" cy="2821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1020184" y="419467"/>
            <a:ext cx="5164485" cy="687671"/>
          </a:xfrm>
        </p:spPr>
        <p:txBody>
          <a:bodyPr>
            <a:normAutofit fontScale="90000"/>
          </a:bodyPr>
          <a:lstStyle/>
          <a:p>
            <a:r>
              <a:rPr kumimoji="1" lang="ja-JP" altLang="en-US" dirty="0" smtClean="0"/>
              <a:t>ゲーム</a:t>
            </a:r>
            <a:r>
              <a:rPr lang="ja-JP" altLang="en-US" dirty="0"/>
              <a:t>システム</a:t>
            </a:r>
            <a:r>
              <a:rPr kumimoji="1" lang="ja-JP" altLang="en-US" dirty="0" smtClean="0"/>
              <a:t>１　　　</a:t>
            </a:r>
            <a:endParaRPr kumimoji="1" lang="ja-JP" altLang="en-US" dirty="0"/>
          </a:p>
        </p:txBody>
      </p:sp>
      <p:sp>
        <p:nvSpPr>
          <p:cNvPr id="3" name="コンテンツ プレースホルダー 2"/>
          <p:cNvSpPr>
            <a:spLocks noGrp="1"/>
          </p:cNvSpPr>
          <p:nvPr>
            <p:ph idx="1"/>
          </p:nvPr>
        </p:nvSpPr>
        <p:spPr>
          <a:xfrm>
            <a:off x="1109345" y="1107138"/>
            <a:ext cx="2748902" cy="838040"/>
          </a:xfrm>
        </p:spPr>
        <p:txBody>
          <a:bodyPr>
            <a:noAutofit/>
          </a:bodyPr>
          <a:lstStyle/>
          <a:p>
            <a:pPr marL="0" indent="0">
              <a:buNone/>
            </a:pPr>
            <a:r>
              <a:rPr lang="ja-JP" altLang="en-US" sz="4800" dirty="0" smtClean="0"/>
              <a:t>・戦い方</a:t>
            </a:r>
            <a:endParaRPr lang="en-US" altLang="ja-JP" sz="4800" dirty="0"/>
          </a:p>
        </p:txBody>
      </p:sp>
      <p:sp>
        <p:nvSpPr>
          <p:cNvPr id="5" name="テキスト ボックス 4"/>
          <p:cNvSpPr txBox="1"/>
          <p:nvPr/>
        </p:nvSpPr>
        <p:spPr>
          <a:xfrm>
            <a:off x="1566258" y="2630051"/>
            <a:ext cx="1099561" cy="369332"/>
          </a:xfrm>
          <a:prstGeom prst="rect">
            <a:avLst/>
          </a:prstGeom>
          <a:noFill/>
        </p:spPr>
        <p:txBody>
          <a:bodyPr wrap="square" rtlCol="0">
            <a:spAutoFit/>
          </a:bodyPr>
          <a:lstStyle/>
          <a:p>
            <a:r>
              <a:rPr kumimoji="1" lang="ja-JP" altLang="en-US" dirty="0" smtClean="0"/>
              <a:t>ひっかく</a:t>
            </a:r>
            <a:endParaRPr kumimoji="1" lang="ja-JP" altLang="en-US" dirty="0"/>
          </a:p>
        </p:txBody>
      </p:sp>
      <p:sp>
        <p:nvSpPr>
          <p:cNvPr id="6" name="テキスト ボックス 5"/>
          <p:cNvSpPr txBox="1"/>
          <p:nvPr/>
        </p:nvSpPr>
        <p:spPr>
          <a:xfrm>
            <a:off x="4655127" y="2630051"/>
            <a:ext cx="1099561" cy="369332"/>
          </a:xfrm>
          <a:prstGeom prst="rect">
            <a:avLst/>
          </a:prstGeom>
          <a:noFill/>
        </p:spPr>
        <p:txBody>
          <a:bodyPr wrap="square" rtlCol="0">
            <a:spAutoFit/>
          </a:bodyPr>
          <a:lstStyle/>
          <a:p>
            <a:r>
              <a:rPr kumimoji="1" lang="ja-JP" altLang="en-US" dirty="0" smtClean="0"/>
              <a:t>鳴き声</a:t>
            </a:r>
            <a:endParaRPr kumimoji="1" lang="ja-JP" altLang="en-US" dirty="0"/>
          </a:p>
        </p:txBody>
      </p:sp>
      <p:sp>
        <p:nvSpPr>
          <p:cNvPr id="7" name="テキスト ボックス 6"/>
          <p:cNvSpPr txBox="1"/>
          <p:nvPr/>
        </p:nvSpPr>
        <p:spPr>
          <a:xfrm>
            <a:off x="2935533" y="2056781"/>
            <a:ext cx="1719594" cy="461665"/>
          </a:xfrm>
          <a:prstGeom prst="rect">
            <a:avLst/>
          </a:prstGeom>
          <a:noFill/>
        </p:spPr>
        <p:txBody>
          <a:bodyPr wrap="square" rtlCol="0">
            <a:spAutoFit/>
          </a:bodyPr>
          <a:lstStyle/>
          <a:p>
            <a:r>
              <a:rPr kumimoji="1" lang="ja-JP" altLang="en-US" sz="2400" dirty="0" smtClean="0"/>
              <a:t>・攻撃方法</a:t>
            </a:r>
            <a:endParaRPr kumimoji="1" lang="ja-JP" altLang="en-US" sz="2400" dirty="0"/>
          </a:p>
        </p:txBody>
      </p:sp>
      <p:sp>
        <p:nvSpPr>
          <p:cNvPr id="8" name="テキスト ボックス 7"/>
          <p:cNvSpPr txBox="1"/>
          <p:nvPr/>
        </p:nvSpPr>
        <p:spPr>
          <a:xfrm>
            <a:off x="8176976" y="5111952"/>
            <a:ext cx="1625335" cy="369332"/>
          </a:xfrm>
          <a:prstGeom prst="rect">
            <a:avLst/>
          </a:prstGeom>
          <a:noFill/>
        </p:spPr>
        <p:txBody>
          <a:bodyPr wrap="square" rtlCol="0">
            <a:spAutoFit/>
          </a:bodyPr>
          <a:lstStyle/>
          <a:p>
            <a:r>
              <a:rPr kumimoji="1" lang="ja-JP" altLang="en-US" dirty="0" smtClean="0"/>
              <a:t>逃げるネズミ</a:t>
            </a:r>
            <a:endParaRPr kumimoji="1" lang="ja-JP" altLang="en-US" dirty="0"/>
          </a:p>
        </p:txBody>
      </p:sp>
      <p:sp>
        <p:nvSpPr>
          <p:cNvPr id="9" name="テキスト ボックス 8"/>
          <p:cNvSpPr txBox="1"/>
          <p:nvPr/>
        </p:nvSpPr>
        <p:spPr>
          <a:xfrm>
            <a:off x="2119175" y="5111952"/>
            <a:ext cx="2252749" cy="369332"/>
          </a:xfrm>
          <a:prstGeom prst="rect">
            <a:avLst/>
          </a:prstGeom>
          <a:noFill/>
        </p:spPr>
        <p:txBody>
          <a:bodyPr wrap="square" rtlCol="0">
            <a:spAutoFit/>
          </a:bodyPr>
          <a:lstStyle/>
          <a:p>
            <a:r>
              <a:rPr kumimoji="1" lang="ja-JP" altLang="en-US" dirty="0" smtClean="0"/>
              <a:t>向かってくるネズミ</a:t>
            </a:r>
            <a:endParaRPr kumimoji="1" lang="ja-JP" altLang="en-US" dirty="0"/>
          </a:p>
        </p:txBody>
      </p:sp>
      <p:sp>
        <p:nvSpPr>
          <p:cNvPr id="10" name="テキスト ボックス 9"/>
          <p:cNvSpPr txBox="1"/>
          <p:nvPr/>
        </p:nvSpPr>
        <p:spPr>
          <a:xfrm>
            <a:off x="8129847" y="2056781"/>
            <a:ext cx="1719594" cy="461665"/>
          </a:xfrm>
          <a:prstGeom prst="rect">
            <a:avLst/>
          </a:prstGeom>
          <a:noFill/>
        </p:spPr>
        <p:txBody>
          <a:bodyPr wrap="square" rtlCol="0">
            <a:spAutoFit/>
          </a:bodyPr>
          <a:lstStyle/>
          <a:p>
            <a:r>
              <a:rPr kumimoji="1" lang="ja-JP" altLang="en-US" sz="2400" dirty="0" smtClean="0"/>
              <a:t>・移動方法</a:t>
            </a:r>
            <a:endParaRPr kumimoji="1" lang="ja-JP" altLang="en-US" sz="2400" dirty="0"/>
          </a:p>
        </p:txBody>
      </p:sp>
      <p:sp>
        <p:nvSpPr>
          <p:cNvPr id="11" name="テキスト ボックス 10"/>
          <p:cNvSpPr txBox="1"/>
          <p:nvPr/>
        </p:nvSpPr>
        <p:spPr>
          <a:xfrm>
            <a:off x="7431578" y="2630051"/>
            <a:ext cx="698269" cy="369332"/>
          </a:xfrm>
          <a:prstGeom prst="rect">
            <a:avLst/>
          </a:prstGeom>
          <a:noFill/>
        </p:spPr>
        <p:txBody>
          <a:bodyPr wrap="square" rtlCol="0">
            <a:spAutoFit/>
          </a:bodyPr>
          <a:lstStyle/>
          <a:p>
            <a:r>
              <a:rPr kumimoji="1" lang="ja-JP" altLang="en-US" dirty="0" smtClean="0"/>
              <a:t>歩き</a:t>
            </a:r>
            <a:endParaRPr kumimoji="1" lang="ja-JP" altLang="en-US" dirty="0"/>
          </a:p>
        </p:txBody>
      </p:sp>
      <p:sp>
        <p:nvSpPr>
          <p:cNvPr id="12" name="テキスト ボックス 11"/>
          <p:cNvSpPr txBox="1"/>
          <p:nvPr/>
        </p:nvSpPr>
        <p:spPr>
          <a:xfrm>
            <a:off x="9849441" y="2630051"/>
            <a:ext cx="1213658" cy="369332"/>
          </a:xfrm>
          <a:prstGeom prst="rect">
            <a:avLst/>
          </a:prstGeom>
          <a:noFill/>
        </p:spPr>
        <p:txBody>
          <a:bodyPr wrap="square" rtlCol="0">
            <a:spAutoFit/>
          </a:bodyPr>
          <a:lstStyle/>
          <a:p>
            <a:r>
              <a:rPr kumimoji="1" lang="ja-JP" altLang="en-US" dirty="0" smtClean="0"/>
              <a:t>ダッシュ</a:t>
            </a:r>
            <a:endParaRPr kumimoji="1" lang="ja-JP" altLang="en-US" dirty="0"/>
          </a:p>
        </p:txBody>
      </p:sp>
      <p:sp>
        <p:nvSpPr>
          <p:cNvPr id="13" name="テキスト ボックス 12"/>
          <p:cNvSpPr txBox="1"/>
          <p:nvPr/>
        </p:nvSpPr>
        <p:spPr>
          <a:xfrm>
            <a:off x="1550773" y="3113491"/>
            <a:ext cx="2165299" cy="523220"/>
          </a:xfrm>
          <a:prstGeom prst="rect">
            <a:avLst/>
          </a:prstGeom>
          <a:noFill/>
        </p:spPr>
        <p:txBody>
          <a:bodyPr wrap="square" rtlCol="0">
            <a:spAutoFit/>
          </a:bodyPr>
          <a:lstStyle/>
          <a:p>
            <a:r>
              <a:rPr kumimoji="1" lang="ja-JP" altLang="en-US" sz="1400" dirty="0" smtClean="0"/>
              <a:t>範囲攻撃で数が多い時に使うと良い</a:t>
            </a:r>
            <a:endParaRPr kumimoji="1" lang="ja-JP" altLang="en-US" sz="1400" dirty="0"/>
          </a:p>
        </p:txBody>
      </p:sp>
      <p:sp>
        <p:nvSpPr>
          <p:cNvPr id="14" name="フローチャート: 結合子 13"/>
          <p:cNvSpPr/>
          <p:nvPr/>
        </p:nvSpPr>
        <p:spPr>
          <a:xfrm>
            <a:off x="928744" y="3113491"/>
            <a:ext cx="546074" cy="556767"/>
          </a:xfrm>
          <a:prstGeom prst="flowChartConnecto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dirty="0" smtClean="0"/>
              <a:t>メ</a:t>
            </a:r>
            <a:endParaRPr kumimoji="1" lang="ja-JP" altLang="en-US" dirty="0"/>
          </a:p>
        </p:txBody>
      </p:sp>
      <p:sp>
        <p:nvSpPr>
          <p:cNvPr id="15" name="フローチャート: 結合子 14"/>
          <p:cNvSpPr/>
          <p:nvPr/>
        </p:nvSpPr>
        <p:spPr>
          <a:xfrm>
            <a:off x="928744" y="4112721"/>
            <a:ext cx="546074" cy="556767"/>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smtClean="0"/>
              <a:t>デ</a:t>
            </a:r>
            <a:endParaRPr kumimoji="1" lang="ja-JP" altLang="en-US" dirty="0"/>
          </a:p>
        </p:txBody>
      </p:sp>
      <p:sp>
        <p:nvSpPr>
          <p:cNvPr id="16" name="テキスト ボックス 15"/>
          <p:cNvSpPr txBox="1"/>
          <p:nvPr/>
        </p:nvSpPr>
        <p:spPr>
          <a:xfrm>
            <a:off x="1566258" y="4112721"/>
            <a:ext cx="2165299" cy="738664"/>
          </a:xfrm>
          <a:prstGeom prst="rect">
            <a:avLst/>
          </a:prstGeom>
          <a:noFill/>
        </p:spPr>
        <p:txBody>
          <a:bodyPr wrap="square" rtlCol="0">
            <a:spAutoFit/>
          </a:bodyPr>
          <a:lstStyle/>
          <a:p>
            <a:r>
              <a:rPr kumimoji="1" lang="ja-JP" altLang="en-US" sz="1400" dirty="0" smtClean="0"/>
              <a:t>少しの隙がありその間にダメージを受けてしまう可能性が</a:t>
            </a:r>
            <a:r>
              <a:rPr kumimoji="1" lang="en-US" altLang="ja-JP" sz="1400" dirty="0" smtClean="0"/>
              <a:t>…</a:t>
            </a:r>
            <a:endParaRPr kumimoji="1" lang="ja-JP" altLang="en-US" sz="1400" dirty="0"/>
          </a:p>
        </p:txBody>
      </p:sp>
      <p:sp>
        <p:nvSpPr>
          <p:cNvPr id="23" name="減算 22"/>
          <p:cNvSpPr/>
          <p:nvPr/>
        </p:nvSpPr>
        <p:spPr>
          <a:xfrm>
            <a:off x="-1247986" y="3705344"/>
            <a:ext cx="14853150" cy="338743"/>
          </a:xfrm>
          <a:prstGeom prst="mathMin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371924" y="3113491"/>
            <a:ext cx="2165299" cy="523220"/>
          </a:xfrm>
          <a:prstGeom prst="rect">
            <a:avLst/>
          </a:prstGeom>
          <a:noFill/>
        </p:spPr>
        <p:txBody>
          <a:bodyPr wrap="square" rtlCol="0">
            <a:spAutoFit/>
          </a:bodyPr>
          <a:lstStyle/>
          <a:p>
            <a:r>
              <a:rPr kumimoji="1" lang="ja-JP" altLang="en-US" sz="1400" dirty="0" smtClean="0"/>
              <a:t>遠くまで攻撃が届き離れてる敵には有効</a:t>
            </a:r>
            <a:endParaRPr kumimoji="1" lang="ja-JP" altLang="en-US" sz="1400" dirty="0"/>
          </a:p>
        </p:txBody>
      </p:sp>
      <p:sp>
        <p:nvSpPr>
          <p:cNvPr id="26" name="テキスト ボックス 25"/>
          <p:cNvSpPr txBox="1"/>
          <p:nvPr/>
        </p:nvSpPr>
        <p:spPr>
          <a:xfrm>
            <a:off x="4371923" y="4107441"/>
            <a:ext cx="2165300" cy="738664"/>
          </a:xfrm>
          <a:prstGeom prst="rect">
            <a:avLst/>
          </a:prstGeom>
          <a:noFill/>
        </p:spPr>
        <p:txBody>
          <a:bodyPr wrap="square" rtlCol="0">
            <a:spAutoFit/>
          </a:bodyPr>
          <a:lstStyle/>
          <a:p>
            <a:r>
              <a:rPr kumimoji="1" lang="ja-JP" altLang="en-US" sz="1400" dirty="0" smtClean="0"/>
              <a:t>一体にしかダメージが入らないため、複数で近づかれたらピンチ！</a:t>
            </a:r>
            <a:endParaRPr kumimoji="1" lang="ja-JP" altLang="en-US" sz="1400" dirty="0"/>
          </a:p>
        </p:txBody>
      </p:sp>
      <p:sp>
        <p:nvSpPr>
          <p:cNvPr id="27" name="テキスト ボックス 26"/>
          <p:cNvSpPr txBox="1"/>
          <p:nvPr/>
        </p:nvSpPr>
        <p:spPr>
          <a:xfrm>
            <a:off x="7193075" y="3113016"/>
            <a:ext cx="2165299" cy="307777"/>
          </a:xfrm>
          <a:prstGeom prst="rect">
            <a:avLst/>
          </a:prstGeom>
          <a:noFill/>
        </p:spPr>
        <p:txBody>
          <a:bodyPr wrap="square" rtlCol="0">
            <a:spAutoFit/>
          </a:bodyPr>
          <a:lstStyle/>
          <a:p>
            <a:r>
              <a:rPr kumimoji="1" lang="ja-JP" altLang="en-US" sz="1400" dirty="0"/>
              <a:t>基本</a:t>
            </a:r>
            <a:r>
              <a:rPr kumimoji="1" lang="ja-JP" altLang="en-US" sz="1400" dirty="0" smtClean="0"/>
              <a:t>の移動手段だ！</a:t>
            </a:r>
            <a:endParaRPr kumimoji="1" lang="ja-JP" altLang="en-US" sz="1400" dirty="0"/>
          </a:p>
        </p:txBody>
      </p:sp>
      <p:sp>
        <p:nvSpPr>
          <p:cNvPr id="28" name="テキスト ボックス 27"/>
          <p:cNvSpPr txBox="1"/>
          <p:nvPr/>
        </p:nvSpPr>
        <p:spPr>
          <a:xfrm>
            <a:off x="7193074" y="4079173"/>
            <a:ext cx="2165300" cy="738664"/>
          </a:xfrm>
          <a:prstGeom prst="rect">
            <a:avLst/>
          </a:prstGeom>
          <a:noFill/>
        </p:spPr>
        <p:txBody>
          <a:bodyPr wrap="square" rtlCol="0">
            <a:spAutoFit/>
          </a:bodyPr>
          <a:lstStyle/>
          <a:p>
            <a:r>
              <a:rPr kumimoji="1" lang="ja-JP" altLang="en-US" sz="1400" dirty="0" smtClean="0"/>
              <a:t>ゆっくり歩いてたらお菓子をネズミに持っていかれる可能性が</a:t>
            </a:r>
            <a:r>
              <a:rPr kumimoji="1" lang="en-US" altLang="ja-JP" sz="1400" dirty="0" smtClean="0"/>
              <a:t>…</a:t>
            </a:r>
            <a:endParaRPr kumimoji="1" lang="ja-JP" altLang="en-US" sz="1400" dirty="0"/>
          </a:p>
        </p:txBody>
      </p:sp>
      <p:sp>
        <p:nvSpPr>
          <p:cNvPr id="30" name="テキスト ボックス 29"/>
          <p:cNvSpPr txBox="1"/>
          <p:nvPr/>
        </p:nvSpPr>
        <p:spPr>
          <a:xfrm>
            <a:off x="9435935" y="3110988"/>
            <a:ext cx="2165299" cy="738664"/>
          </a:xfrm>
          <a:prstGeom prst="rect">
            <a:avLst/>
          </a:prstGeom>
          <a:noFill/>
        </p:spPr>
        <p:txBody>
          <a:bodyPr wrap="square" rtlCol="0">
            <a:spAutoFit/>
          </a:bodyPr>
          <a:lstStyle/>
          <a:p>
            <a:r>
              <a:rPr kumimoji="1" lang="ja-JP" altLang="en-US" sz="1400" dirty="0" smtClean="0"/>
              <a:t>ダメージが入る回避に使える、逃げてるネズミを追いかけろ！</a:t>
            </a:r>
            <a:endParaRPr kumimoji="1" lang="ja-JP" altLang="en-US" sz="1400" dirty="0"/>
          </a:p>
        </p:txBody>
      </p:sp>
      <p:sp>
        <p:nvSpPr>
          <p:cNvPr id="31" name="テキスト ボックス 30"/>
          <p:cNvSpPr txBox="1"/>
          <p:nvPr/>
        </p:nvSpPr>
        <p:spPr>
          <a:xfrm>
            <a:off x="9435934" y="4079173"/>
            <a:ext cx="2165300" cy="523220"/>
          </a:xfrm>
          <a:prstGeom prst="rect">
            <a:avLst/>
          </a:prstGeom>
          <a:noFill/>
        </p:spPr>
        <p:txBody>
          <a:bodyPr wrap="square" rtlCol="0">
            <a:spAutoFit/>
          </a:bodyPr>
          <a:lstStyle/>
          <a:p>
            <a:r>
              <a:rPr kumimoji="1" lang="ja-JP" altLang="en-US" sz="1400" dirty="0" smtClean="0"/>
              <a:t>乱用して使えない</a:t>
            </a:r>
            <a:endParaRPr kumimoji="1" lang="en-US" altLang="ja-JP" sz="1400" dirty="0" smtClean="0"/>
          </a:p>
          <a:p>
            <a:r>
              <a:rPr kumimoji="1" lang="ja-JP" altLang="en-US" sz="1400" dirty="0" smtClean="0"/>
              <a:t>（クールタイム的な）</a:t>
            </a:r>
            <a:endParaRPr kumimoji="1" lang="ja-JP" altLang="en-US" sz="1400" dirty="0"/>
          </a:p>
        </p:txBody>
      </p:sp>
      <p:sp>
        <p:nvSpPr>
          <p:cNvPr id="32" name="テキスト ボックス 31"/>
          <p:cNvSpPr txBox="1"/>
          <p:nvPr/>
        </p:nvSpPr>
        <p:spPr>
          <a:xfrm>
            <a:off x="1587160" y="5662923"/>
            <a:ext cx="3316778" cy="923330"/>
          </a:xfrm>
          <a:prstGeom prst="rect">
            <a:avLst/>
          </a:prstGeom>
          <a:noFill/>
        </p:spPr>
        <p:txBody>
          <a:bodyPr wrap="square" rtlCol="0">
            <a:spAutoFit/>
          </a:bodyPr>
          <a:lstStyle/>
          <a:p>
            <a:r>
              <a:rPr kumimoji="1" lang="ja-JP" altLang="en-US" dirty="0" smtClean="0"/>
              <a:t>ネコの所に攻撃を仕掛けてくる。逃げるネズミをカバーしてくる！！</a:t>
            </a:r>
            <a:endParaRPr kumimoji="1" lang="ja-JP" altLang="en-US" dirty="0"/>
          </a:p>
        </p:txBody>
      </p:sp>
      <p:sp>
        <p:nvSpPr>
          <p:cNvPr id="33" name="テキスト ボックス 32"/>
          <p:cNvSpPr txBox="1"/>
          <p:nvPr/>
        </p:nvSpPr>
        <p:spPr>
          <a:xfrm>
            <a:off x="7331254" y="5662923"/>
            <a:ext cx="3316778" cy="923330"/>
          </a:xfrm>
          <a:prstGeom prst="rect">
            <a:avLst/>
          </a:prstGeom>
          <a:noFill/>
        </p:spPr>
        <p:txBody>
          <a:bodyPr wrap="square" rtlCol="0">
            <a:spAutoFit/>
          </a:bodyPr>
          <a:lstStyle/>
          <a:p>
            <a:r>
              <a:rPr kumimoji="1" lang="ja-JP" altLang="en-US" dirty="0" smtClean="0"/>
              <a:t>お菓子を持っているだろう敵</a:t>
            </a:r>
            <a:endParaRPr kumimoji="1" lang="en-US" altLang="ja-JP" dirty="0" smtClean="0"/>
          </a:p>
          <a:p>
            <a:r>
              <a:rPr kumimoji="1" lang="ja-JP" altLang="en-US" dirty="0"/>
              <a:t>巣</a:t>
            </a:r>
            <a:r>
              <a:rPr kumimoji="1" lang="ja-JP" altLang="en-US" dirty="0" smtClean="0"/>
              <a:t>穴まで逃げさせるな！</a:t>
            </a:r>
            <a:endParaRPr kumimoji="1" lang="en-US" altLang="ja-JP" dirty="0" smtClean="0"/>
          </a:p>
          <a:p>
            <a:r>
              <a:rPr kumimoji="1" lang="ja-JP" altLang="en-US" dirty="0" smtClean="0"/>
              <a:t>おとりネズミを突破し倒せ！</a:t>
            </a:r>
            <a:endParaRPr kumimoji="1" lang="en-US" altLang="ja-JP" dirty="0" smtClean="0"/>
          </a:p>
        </p:txBody>
      </p:sp>
      <p:sp>
        <p:nvSpPr>
          <p:cNvPr id="34" name="テキスト ボックス 33"/>
          <p:cNvSpPr txBox="1"/>
          <p:nvPr/>
        </p:nvSpPr>
        <p:spPr>
          <a:xfrm rot="836883">
            <a:off x="4255104" y="5321402"/>
            <a:ext cx="2170647" cy="523220"/>
          </a:xfrm>
          <a:prstGeom prst="rect">
            <a:avLst/>
          </a:prstGeom>
          <a:noFill/>
        </p:spPr>
        <p:txBody>
          <a:bodyPr wrap="square" rtlCol="0">
            <a:spAutoFit/>
          </a:bodyPr>
          <a:lstStyle/>
          <a:p>
            <a:r>
              <a:rPr kumimoji="1" lang="ja-JP" altLang="en-US" sz="1400" dirty="0" smtClean="0">
                <a:solidFill>
                  <a:srgbClr val="FF0000"/>
                </a:solidFill>
              </a:rPr>
              <a:t>回りにネズミがいるなら範囲攻撃がおすすめだ！</a:t>
            </a:r>
            <a:endParaRPr kumimoji="1" lang="ja-JP" altLang="en-US" sz="1400" dirty="0">
              <a:solidFill>
                <a:srgbClr val="FF0000"/>
              </a:solidFill>
            </a:endParaRPr>
          </a:p>
        </p:txBody>
      </p:sp>
      <p:sp>
        <p:nvSpPr>
          <p:cNvPr id="35" name="テキスト ボックス 34"/>
          <p:cNvSpPr txBox="1"/>
          <p:nvPr/>
        </p:nvSpPr>
        <p:spPr>
          <a:xfrm rot="836883">
            <a:off x="9833368" y="5310494"/>
            <a:ext cx="2170647" cy="523220"/>
          </a:xfrm>
          <a:prstGeom prst="rect">
            <a:avLst/>
          </a:prstGeom>
          <a:noFill/>
        </p:spPr>
        <p:txBody>
          <a:bodyPr wrap="square" rtlCol="0">
            <a:spAutoFit/>
          </a:bodyPr>
          <a:lstStyle/>
          <a:p>
            <a:r>
              <a:rPr kumimoji="1" lang="ja-JP" altLang="en-US" sz="1400" dirty="0" smtClean="0">
                <a:solidFill>
                  <a:srgbClr val="FF0000"/>
                </a:solidFill>
              </a:rPr>
              <a:t>泣き声かダッシュで詰めて攻撃だ！</a:t>
            </a:r>
            <a:endParaRPr kumimoji="1" lang="ja-JP" altLang="en-US" sz="1400" dirty="0">
              <a:solidFill>
                <a:srgbClr val="FF0000"/>
              </a:solidFill>
            </a:endParaRPr>
          </a:p>
        </p:txBody>
      </p:sp>
      <p:pic>
        <p:nvPicPr>
          <p:cNvPr id="36" name="図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2410" y="426956"/>
            <a:ext cx="1681967" cy="1681967"/>
          </a:xfrm>
          <a:prstGeom prst="rect">
            <a:avLst/>
          </a:prstGeom>
        </p:spPr>
      </p:pic>
      <p:pic>
        <p:nvPicPr>
          <p:cNvPr id="37" name="図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6633" y="990244"/>
            <a:ext cx="1094969" cy="756745"/>
          </a:xfrm>
          <a:prstGeom prst="rect">
            <a:avLst/>
          </a:prstGeom>
        </p:spPr>
      </p:pic>
      <p:sp>
        <p:nvSpPr>
          <p:cNvPr id="38" name="テキスト ボックス 37"/>
          <p:cNvSpPr txBox="1"/>
          <p:nvPr/>
        </p:nvSpPr>
        <p:spPr>
          <a:xfrm rot="21208938">
            <a:off x="9608109" y="836882"/>
            <a:ext cx="1629053" cy="646331"/>
          </a:xfrm>
          <a:prstGeom prst="rect">
            <a:avLst/>
          </a:prstGeom>
          <a:noFill/>
        </p:spPr>
        <p:txBody>
          <a:bodyPr wrap="square" rtlCol="0">
            <a:spAutoFit/>
          </a:bodyPr>
          <a:lstStyle/>
          <a:p>
            <a:r>
              <a:rPr kumimoji="1" lang="ja-JP" altLang="en-US" sz="3600" b="1" dirty="0" smtClean="0">
                <a:ln w="6600">
                  <a:solidFill>
                    <a:schemeClr val="accent2">
                      <a:lumMod val="60000"/>
                      <a:lumOff val="40000"/>
                    </a:schemeClr>
                  </a:solidFill>
                  <a:prstDash val="solid"/>
                </a:ln>
                <a:solidFill>
                  <a:srgbClr val="FF0000"/>
                </a:solidFill>
                <a:effectLst>
                  <a:outerShdw dist="38100" dir="2700000" algn="tl" rotWithShape="0">
                    <a:schemeClr val="accent2"/>
                  </a:outerShdw>
                </a:effectLst>
              </a:rPr>
              <a:t>にゃー</a:t>
            </a:r>
            <a:endParaRPr kumimoji="1" lang="ja-JP" altLang="en-US" sz="3600" b="1" dirty="0">
              <a:ln w="6600">
                <a:solidFill>
                  <a:schemeClr val="accent2">
                    <a:lumMod val="60000"/>
                    <a:lumOff val="40000"/>
                  </a:schemeClr>
                </a:solidFill>
                <a:prstDash val="solid"/>
              </a:ln>
              <a:solidFill>
                <a:srgbClr val="FF0000"/>
              </a:solidFill>
              <a:effectLst>
                <a:outerShdw dist="38100" dir="2700000" algn="tl" rotWithShape="0">
                  <a:schemeClr val="accent2"/>
                </a:outerShdw>
              </a:effectLst>
            </a:endParaRPr>
          </a:p>
        </p:txBody>
      </p:sp>
      <p:sp>
        <p:nvSpPr>
          <p:cNvPr id="41" name="フローチャート: データ 40"/>
          <p:cNvSpPr/>
          <p:nvPr/>
        </p:nvSpPr>
        <p:spPr>
          <a:xfrm rot="21381347">
            <a:off x="9521302" y="1467024"/>
            <a:ext cx="1869935" cy="118269"/>
          </a:xfrm>
          <a:prstGeom prst="flowChartInputOutpu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 name="フローチャート: データ 42"/>
          <p:cNvSpPr/>
          <p:nvPr/>
        </p:nvSpPr>
        <p:spPr>
          <a:xfrm rot="9983428">
            <a:off x="9339264" y="712637"/>
            <a:ext cx="1869935" cy="118269"/>
          </a:xfrm>
          <a:prstGeom prst="flowChartInputOutpu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250015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18922" y="418254"/>
            <a:ext cx="5165747" cy="787091"/>
          </a:xfrm>
        </p:spPr>
        <p:txBody>
          <a:bodyPr>
            <a:normAutofit/>
          </a:bodyPr>
          <a:lstStyle/>
          <a:p>
            <a:r>
              <a:rPr kumimoji="1" lang="ja-JP" altLang="en-US" sz="4600" dirty="0" smtClean="0"/>
              <a:t>ゲームシステム</a:t>
            </a:r>
            <a:r>
              <a:rPr lang="ja-JP" altLang="en-US" sz="4600" dirty="0" smtClean="0"/>
              <a:t>２</a:t>
            </a:r>
            <a:endParaRPr kumimoji="1" lang="ja-JP" altLang="en-US" sz="4600" dirty="0"/>
          </a:p>
        </p:txBody>
      </p:sp>
      <p:sp>
        <p:nvSpPr>
          <p:cNvPr id="5" name="コンテンツ プレースホルダー 2"/>
          <p:cNvSpPr txBox="1">
            <a:spLocks/>
          </p:cNvSpPr>
          <p:nvPr/>
        </p:nvSpPr>
        <p:spPr>
          <a:xfrm>
            <a:off x="1109345" y="1107138"/>
            <a:ext cx="4526684" cy="83804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4800" dirty="0" smtClean="0"/>
              <a:t>・アイテム詳細</a:t>
            </a:r>
            <a:endParaRPr lang="en-US" altLang="ja-JP" sz="4800" dirty="0"/>
          </a:p>
        </p:txBody>
      </p:sp>
      <p:sp>
        <p:nvSpPr>
          <p:cNvPr id="7" name="テキスト ボックス 6"/>
          <p:cNvSpPr txBox="1"/>
          <p:nvPr/>
        </p:nvSpPr>
        <p:spPr>
          <a:xfrm>
            <a:off x="1305097" y="2264730"/>
            <a:ext cx="1371600" cy="369332"/>
          </a:xfrm>
          <a:prstGeom prst="rect">
            <a:avLst/>
          </a:prstGeom>
          <a:noFill/>
        </p:spPr>
        <p:txBody>
          <a:bodyPr wrap="square" rtlCol="0">
            <a:spAutoFit/>
          </a:bodyPr>
          <a:lstStyle/>
          <a:p>
            <a:r>
              <a:rPr kumimoji="1" lang="ja-JP" altLang="en-US" dirty="0" smtClean="0"/>
              <a:t>キャンディ</a:t>
            </a:r>
            <a:endParaRPr kumimoji="1" lang="ja-JP" altLang="en-US" dirty="0"/>
          </a:p>
        </p:txBody>
      </p:sp>
      <p:sp>
        <p:nvSpPr>
          <p:cNvPr id="8" name="テキスト ボックス 7"/>
          <p:cNvSpPr txBox="1"/>
          <p:nvPr/>
        </p:nvSpPr>
        <p:spPr>
          <a:xfrm>
            <a:off x="8814260" y="2264730"/>
            <a:ext cx="1634837" cy="369332"/>
          </a:xfrm>
          <a:prstGeom prst="rect">
            <a:avLst/>
          </a:prstGeom>
          <a:noFill/>
        </p:spPr>
        <p:txBody>
          <a:bodyPr wrap="square" rtlCol="0">
            <a:spAutoFit/>
          </a:bodyPr>
          <a:lstStyle/>
          <a:p>
            <a:r>
              <a:rPr kumimoji="1" lang="ja-JP" altLang="en-US" dirty="0" smtClean="0"/>
              <a:t>攻撃力アップ</a:t>
            </a:r>
            <a:endParaRPr kumimoji="1" lang="ja-JP" altLang="en-US" dirty="0"/>
          </a:p>
        </p:txBody>
      </p:sp>
      <p:sp>
        <p:nvSpPr>
          <p:cNvPr id="9" name="テキスト ボックス 8"/>
          <p:cNvSpPr txBox="1"/>
          <p:nvPr/>
        </p:nvSpPr>
        <p:spPr>
          <a:xfrm>
            <a:off x="5461184" y="3424453"/>
            <a:ext cx="1892531" cy="369332"/>
          </a:xfrm>
          <a:prstGeom prst="rect">
            <a:avLst/>
          </a:prstGeom>
          <a:noFill/>
        </p:spPr>
        <p:txBody>
          <a:bodyPr wrap="square" rtlCol="0">
            <a:spAutoFit/>
          </a:bodyPr>
          <a:lstStyle/>
          <a:p>
            <a:r>
              <a:rPr kumimoji="1" lang="ja-JP" altLang="en-US" dirty="0" smtClean="0"/>
              <a:t>移動速度アップ</a:t>
            </a:r>
            <a:endParaRPr kumimoji="1" lang="ja-JP" altLang="en-US" dirty="0"/>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001" y="1945178"/>
            <a:ext cx="1835908" cy="841458"/>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7549" y="2814778"/>
            <a:ext cx="1051906" cy="1051906"/>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98726" y="1839954"/>
            <a:ext cx="1163783" cy="1163783"/>
          </a:xfrm>
          <a:prstGeom prst="rect">
            <a:avLst/>
          </a:prstGeom>
        </p:spPr>
      </p:pic>
      <p:sp>
        <p:nvSpPr>
          <p:cNvPr id="13" name="テキスト ボックス 12"/>
          <p:cNvSpPr txBox="1"/>
          <p:nvPr/>
        </p:nvSpPr>
        <p:spPr>
          <a:xfrm>
            <a:off x="7207135" y="627133"/>
            <a:ext cx="4555374" cy="369332"/>
          </a:xfrm>
          <a:prstGeom prst="rect">
            <a:avLst/>
          </a:prstGeom>
          <a:noFill/>
        </p:spPr>
        <p:txBody>
          <a:bodyPr wrap="square" rtlCol="0">
            <a:spAutoFit/>
          </a:bodyPr>
          <a:lstStyle/>
          <a:p>
            <a:r>
              <a:rPr kumimoji="1" lang="en-US" altLang="ja-JP" dirty="0" smtClean="0"/>
              <a:t>※</a:t>
            </a:r>
            <a:r>
              <a:rPr kumimoji="1" lang="ja-JP" altLang="en-US" dirty="0" smtClean="0"/>
              <a:t>キャンディしてエフェクトつけるかも</a:t>
            </a:r>
            <a:endParaRPr kumimoji="1" lang="ja-JP" altLang="en-US" dirty="0"/>
          </a:p>
        </p:txBody>
      </p:sp>
      <p:sp>
        <p:nvSpPr>
          <p:cNvPr id="14" name="下矢印 13"/>
          <p:cNvSpPr/>
          <p:nvPr/>
        </p:nvSpPr>
        <p:spPr>
          <a:xfrm>
            <a:off x="7681952" y="1160515"/>
            <a:ext cx="507077" cy="5153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p:cNvSpPr/>
          <p:nvPr/>
        </p:nvSpPr>
        <p:spPr>
          <a:xfrm>
            <a:off x="10927078" y="1160515"/>
            <a:ext cx="507077" cy="5153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8506689" y="3003737"/>
            <a:ext cx="3255820" cy="147732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a:t>ネズミ</a:t>
            </a:r>
            <a:r>
              <a:rPr kumimoji="1" lang="ja-JP" altLang="en-US" dirty="0" smtClean="0"/>
              <a:t>から一定で出てくる</a:t>
            </a:r>
            <a:endParaRPr kumimoji="1" lang="en-US" altLang="ja-JP" dirty="0" smtClean="0"/>
          </a:p>
          <a:p>
            <a:r>
              <a:rPr kumimoji="1" lang="ja-JP" altLang="en-US" dirty="0"/>
              <a:t>取</a:t>
            </a:r>
            <a:r>
              <a:rPr kumimoji="1" lang="ja-JP" altLang="en-US" dirty="0" smtClean="0"/>
              <a:t>ると攻撃力があがりネズミを倒しやすくなる</a:t>
            </a:r>
            <a:endParaRPr kumimoji="1" lang="en-US" altLang="ja-JP" dirty="0" smtClean="0"/>
          </a:p>
          <a:p>
            <a:r>
              <a:rPr kumimoji="1" lang="ja-JP" altLang="en-US" dirty="0" smtClean="0"/>
              <a:t>ボス戦で出てきたら積極的に取りに行こう！</a:t>
            </a:r>
          </a:p>
        </p:txBody>
      </p:sp>
      <p:sp>
        <p:nvSpPr>
          <p:cNvPr id="18" name="テキスト ボックス 17"/>
          <p:cNvSpPr txBox="1"/>
          <p:nvPr/>
        </p:nvSpPr>
        <p:spPr>
          <a:xfrm>
            <a:off x="4441705" y="4203806"/>
            <a:ext cx="4039204"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dirty="0" smtClean="0"/>
              <a:t>ネズミから一定で出てくる</a:t>
            </a:r>
            <a:endParaRPr kumimoji="1" lang="en-US" altLang="ja-JP" dirty="0" smtClean="0"/>
          </a:p>
          <a:p>
            <a:r>
              <a:rPr kumimoji="1" lang="ja-JP" altLang="en-US" dirty="0" smtClean="0"/>
              <a:t>取ると移動速度が上がり、ネズミの攻撃を回避しやすくなる</a:t>
            </a:r>
            <a:endParaRPr kumimoji="1" lang="en-US" altLang="ja-JP" dirty="0" smtClean="0"/>
          </a:p>
          <a:p>
            <a:r>
              <a:rPr kumimoji="1" lang="ja-JP" altLang="en-US" dirty="0" smtClean="0"/>
              <a:t>逃げるネズミにも追いつきやすい</a:t>
            </a:r>
            <a:endParaRPr kumimoji="1" lang="ja-JP" altLang="en-US" dirty="0"/>
          </a:p>
        </p:txBody>
      </p:sp>
      <p:sp>
        <p:nvSpPr>
          <p:cNvPr id="19" name="テキスト ボックス 18"/>
          <p:cNvSpPr txBox="1"/>
          <p:nvPr/>
        </p:nvSpPr>
        <p:spPr>
          <a:xfrm>
            <a:off x="8021782" y="265680"/>
            <a:ext cx="1812174" cy="369332"/>
          </a:xfrm>
          <a:prstGeom prst="rect">
            <a:avLst/>
          </a:prstGeom>
          <a:noFill/>
        </p:spPr>
        <p:txBody>
          <a:bodyPr wrap="square" rtlCol="0">
            <a:spAutoFit/>
          </a:bodyPr>
          <a:lstStyle/>
          <a:p>
            <a:r>
              <a:rPr kumimoji="1" lang="ja-JP" altLang="en-US" dirty="0" smtClean="0"/>
              <a:t>話して決めよう</a:t>
            </a:r>
            <a:endParaRPr kumimoji="1" lang="ja-JP" altLang="en-US" dirty="0"/>
          </a:p>
        </p:txBody>
      </p:sp>
      <p:sp>
        <p:nvSpPr>
          <p:cNvPr id="21" name="テキスト ボックス 20"/>
          <p:cNvSpPr txBox="1"/>
          <p:nvPr/>
        </p:nvSpPr>
        <p:spPr>
          <a:xfrm>
            <a:off x="1018922" y="2839241"/>
            <a:ext cx="3869357"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dirty="0" smtClean="0"/>
              <a:t>ネズミを倒すと出てくる</a:t>
            </a:r>
            <a:endParaRPr kumimoji="1" lang="en-US" altLang="ja-JP" dirty="0" smtClean="0"/>
          </a:p>
          <a:p>
            <a:r>
              <a:rPr kumimoji="1" lang="ja-JP" altLang="en-US" dirty="0"/>
              <a:t>取</a:t>
            </a:r>
            <a:r>
              <a:rPr kumimoji="1" lang="ja-JP" altLang="en-US" dirty="0" smtClean="0"/>
              <a:t>るとスコアが上がり、ゲームのやりこみ要素である回収率に繋がる（やりこみ要素は１２ページで）</a:t>
            </a:r>
            <a:endParaRPr kumimoji="1" lang="ja-JP" altLang="en-US" dirty="0"/>
          </a:p>
        </p:txBody>
      </p:sp>
      <p:sp>
        <p:nvSpPr>
          <p:cNvPr id="22" name="テキスト ボックス 21"/>
          <p:cNvSpPr txBox="1"/>
          <p:nvPr/>
        </p:nvSpPr>
        <p:spPr>
          <a:xfrm>
            <a:off x="5551184" y="1213209"/>
            <a:ext cx="1820246" cy="646331"/>
          </a:xfrm>
          <a:prstGeom prst="rect">
            <a:avLst/>
          </a:prstGeom>
          <a:noFill/>
        </p:spPr>
        <p:txBody>
          <a:bodyPr wrap="square" rtlCol="0">
            <a:spAutoFit/>
          </a:bodyPr>
          <a:lstStyle/>
          <a:p>
            <a:r>
              <a:rPr kumimoji="1" lang="ja-JP" altLang="en-US" dirty="0"/>
              <a:t>ネズミ</a:t>
            </a:r>
            <a:r>
              <a:rPr kumimoji="1" lang="ja-JP" altLang="en-US" dirty="0" smtClean="0"/>
              <a:t>を倒すと確率でドロップ</a:t>
            </a:r>
            <a:endParaRPr kumimoji="1" lang="ja-JP" altLang="en-US" dirty="0"/>
          </a:p>
        </p:txBody>
      </p:sp>
      <p:sp>
        <p:nvSpPr>
          <p:cNvPr id="23" name="テキスト ボックス 22"/>
          <p:cNvSpPr txBox="1"/>
          <p:nvPr/>
        </p:nvSpPr>
        <p:spPr>
          <a:xfrm>
            <a:off x="1109345" y="5518845"/>
            <a:ext cx="10395469" cy="1077218"/>
          </a:xfrm>
          <a:prstGeom prst="rect">
            <a:avLst/>
          </a:prstGeom>
          <a:noFill/>
        </p:spPr>
        <p:txBody>
          <a:bodyPr wrap="square" rtlCol="0">
            <a:spAutoFit/>
          </a:bodyPr>
          <a:lstStyle/>
          <a:p>
            <a:r>
              <a:rPr kumimoji="1" lang="ja-JP" altLang="en-US" sz="3200" dirty="0" smtClean="0"/>
              <a:t>これぐらいのアイテム要素なら初心者でもわかると思いゲーム自体の面白さも</a:t>
            </a:r>
            <a:r>
              <a:rPr kumimoji="1" lang="ja-JP" altLang="en-US" sz="3200" dirty="0"/>
              <a:t>上</a:t>
            </a:r>
            <a:r>
              <a:rPr kumimoji="1" lang="ja-JP" altLang="en-US" sz="3200" dirty="0" smtClean="0"/>
              <a:t>がると思われる</a:t>
            </a:r>
            <a:endParaRPr kumimoji="1" lang="ja-JP" altLang="en-US" sz="3200" dirty="0"/>
          </a:p>
        </p:txBody>
      </p:sp>
    </p:spTree>
    <p:extLst>
      <p:ext uri="{BB962C8B-B14F-4D97-AF65-F5344CB8AC3E}">
        <p14:creationId xmlns:p14="http://schemas.microsoft.com/office/powerpoint/2010/main" val="26781718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a:spLocks noGrp="1"/>
          </p:cNvSpPr>
          <p:nvPr>
            <p:ph type="title"/>
          </p:nvPr>
        </p:nvSpPr>
        <p:spPr>
          <a:xfrm>
            <a:off x="1018922" y="418254"/>
            <a:ext cx="5165747" cy="787091"/>
          </a:xfrm>
        </p:spPr>
        <p:txBody>
          <a:bodyPr>
            <a:normAutofit/>
          </a:bodyPr>
          <a:lstStyle/>
          <a:p>
            <a:r>
              <a:rPr kumimoji="1" lang="ja-JP" altLang="en-US" sz="4600" dirty="0" smtClean="0"/>
              <a:t>ゲームシステム３</a:t>
            </a:r>
            <a:endParaRPr kumimoji="1" lang="ja-JP" altLang="en-US" sz="4600" dirty="0"/>
          </a:p>
        </p:txBody>
      </p:sp>
      <p:sp>
        <p:nvSpPr>
          <p:cNvPr id="9" name="コンテンツ プレースホルダー 2"/>
          <p:cNvSpPr txBox="1">
            <a:spLocks/>
          </p:cNvSpPr>
          <p:nvPr/>
        </p:nvSpPr>
        <p:spPr>
          <a:xfrm>
            <a:off x="1109345" y="1107138"/>
            <a:ext cx="4526684" cy="83804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4800" dirty="0" smtClean="0"/>
              <a:t>・おかし回収</a:t>
            </a:r>
            <a:endParaRPr lang="en-US" altLang="ja-JP" sz="4800" dirty="0"/>
          </a:p>
        </p:txBody>
      </p:sp>
      <p:sp>
        <p:nvSpPr>
          <p:cNvPr id="10" name="テキスト ボックス 9"/>
          <p:cNvSpPr txBox="1"/>
          <p:nvPr/>
        </p:nvSpPr>
        <p:spPr>
          <a:xfrm>
            <a:off x="6184669" y="580966"/>
            <a:ext cx="4281055" cy="461665"/>
          </a:xfrm>
          <a:prstGeom prst="rect">
            <a:avLst/>
          </a:prstGeom>
          <a:noFill/>
        </p:spPr>
        <p:txBody>
          <a:bodyPr wrap="square" rtlCol="0">
            <a:spAutoFit/>
          </a:bodyPr>
          <a:lstStyle/>
          <a:p>
            <a:r>
              <a:rPr kumimoji="1" lang="ja-JP" altLang="en-US" sz="2400" dirty="0" smtClean="0"/>
              <a:t>長く遊んでもらえるよう工夫</a:t>
            </a:r>
            <a:endParaRPr kumimoji="1" lang="ja-JP" altLang="en-US" sz="2400" dirty="0"/>
          </a:p>
        </p:txBody>
      </p:sp>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138" y="1205343"/>
            <a:ext cx="1835908" cy="841458"/>
          </a:xfrm>
          <a:prstGeom prst="rect">
            <a:avLst/>
          </a:prstGeom>
        </p:spPr>
      </p:pic>
      <p:sp>
        <p:nvSpPr>
          <p:cNvPr id="13" name="テキスト ボックス 12"/>
          <p:cNvSpPr txBox="1"/>
          <p:nvPr/>
        </p:nvSpPr>
        <p:spPr>
          <a:xfrm>
            <a:off x="7193046" y="1302906"/>
            <a:ext cx="4586089" cy="646331"/>
          </a:xfrm>
          <a:prstGeom prst="rect">
            <a:avLst/>
          </a:prstGeom>
          <a:noFill/>
        </p:spPr>
        <p:txBody>
          <a:bodyPr wrap="square" rtlCol="0">
            <a:spAutoFit/>
          </a:bodyPr>
          <a:lstStyle/>
          <a:p>
            <a:r>
              <a:rPr kumimoji="1" lang="en-US" altLang="ja-JP" dirty="0" smtClean="0"/>
              <a:t>※</a:t>
            </a:r>
            <a:r>
              <a:rPr kumimoji="1" lang="ja-JP" altLang="en-US" dirty="0" smtClean="0"/>
              <a:t>ネズミを倒したら、アイテムがドロップするのは前のページで説明済み</a:t>
            </a:r>
            <a:endParaRPr kumimoji="1" lang="ja-JP" altLang="en-US" dirty="0"/>
          </a:p>
        </p:txBody>
      </p:sp>
      <p:sp>
        <p:nvSpPr>
          <p:cNvPr id="14" name="テキスト ボックス 13"/>
          <p:cNvSpPr txBox="1"/>
          <p:nvPr/>
        </p:nvSpPr>
        <p:spPr>
          <a:xfrm>
            <a:off x="1389079" y="2205453"/>
            <a:ext cx="9772026"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2400" u="sng" dirty="0" smtClean="0"/>
              <a:t>できるだけ全部のお菓子を回収といったゲームの目的があり、ゲームの最後にゲーム全体でお菓子の回収率を表示させ、回収率１００％を目指してもらえるように工夫する。</a:t>
            </a:r>
            <a:endParaRPr kumimoji="1" lang="ja-JP" altLang="en-US" sz="2400" u="sng" dirty="0"/>
          </a:p>
        </p:txBody>
      </p:sp>
      <p:sp>
        <p:nvSpPr>
          <p:cNvPr id="16" name="下矢印 15"/>
          <p:cNvSpPr/>
          <p:nvPr/>
        </p:nvSpPr>
        <p:spPr>
          <a:xfrm>
            <a:off x="5453149" y="3499658"/>
            <a:ext cx="964276" cy="11804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6633555" y="4000345"/>
            <a:ext cx="2576946" cy="461665"/>
          </a:xfrm>
          <a:prstGeom prst="rect">
            <a:avLst/>
          </a:prstGeom>
          <a:noFill/>
        </p:spPr>
        <p:txBody>
          <a:bodyPr wrap="square" rtlCol="0">
            <a:spAutoFit/>
          </a:bodyPr>
          <a:lstStyle/>
          <a:p>
            <a:r>
              <a:rPr kumimoji="1" lang="ja-JP" altLang="en-US" sz="2400" dirty="0" smtClean="0"/>
              <a:t>そのためには</a:t>
            </a:r>
            <a:r>
              <a:rPr kumimoji="1" lang="en-US" altLang="ja-JP" sz="2400" dirty="0" smtClean="0"/>
              <a:t>…</a:t>
            </a:r>
            <a:endParaRPr kumimoji="1" lang="ja-JP" altLang="en-US" sz="2400" dirty="0"/>
          </a:p>
        </p:txBody>
      </p:sp>
      <p:sp>
        <p:nvSpPr>
          <p:cNvPr id="18" name="テキスト ボックス 17"/>
          <p:cNvSpPr txBox="1"/>
          <p:nvPr/>
        </p:nvSpPr>
        <p:spPr>
          <a:xfrm>
            <a:off x="1255648" y="4940196"/>
            <a:ext cx="9858041"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ja-JP" altLang="en-US" sz="2400" dirty="0" smtClean="0"/>
              <a:t>攻撃である、ひっかく　鳴き声をうまく使い、ダッシュも効率を回す意味で使って回収する　その際に、アイテムが出現するので移動速度アップ攻撃力アップを取りつつうまく立ち回る！</a:t>
            </a:r>
            <a:endParaRPr kumimoji="1" lang="ja-JP" altLang="en-US" sz="2400" dirty="0"/>
          </a:p>
        </p:txBody>
      </p:sp>
      <p:sp>
        <p:nvSpPr>
          <p:cNvPr id="19" name="テキスト ボックス 18"/>
          <p:cNvSpPr txBox="1"/>
          <p:nvPr/>
        </p:nvSpPr>
        <p:spPr>
          <a:xfrm>
            <a:off x="1588157" y="3699302"/>
            <a:ext cx="1612243" cy="369332"/>
          </a:xfrm>
          <a:prstGeom prst="rect">
            <a:avLst/>
          </a:prstGeom>
          <a:noFill/>
        </p:spPr>
        <p:txBody>
          <a:bodyPr wrap="square" rtlCol="0">
            <a:spAutoFit/>
          </a:bodyPr>
          <a:lstStyle/>
          <a:p>
            <a:r>
              <a:rPr kumimoji="1" lang="ja-JP" altLang="en-US" dirty="0" smtClean="0"/>
              <a:t>回収率は</a:t>
            </a:r>
            <a:r>
              <a:rPr kumimoji="1" lang="en-US" altLang="ja-JP" dirty="0" smtClean="0"/>
              <a:t>…</a:t>
            </a:r>
            <a:r>
              <a:rPr kumimoji="1" lang="ja-JP" altLang="en-US" dirty="0" smtClean="0"/>
              <a:t>？</a:t>
            </a:r>
            <a:endParaRPr kumimoji="1" lang="ja-JP" altLang="en-US" dirty="0"/>
          </a:p>
        </p:txBody>
      </p:sp>
      <p:sp>
        <p:nvSpPr>
          <p:cNvPr id="20" name="テキスト ボックス 19"/>
          <p:cNvSpPr txBox="1"/>
          <p:nvPr/>
        </p:nvSpPr>
        <p:spPr>
          <a:xfrm>
            <a:off x="2261062" y="4086151"/>
            <a:ext cx="1039091" cy="382385"/>
          </a:xfrm>
          <a:prstGeom prst="rect">
            <a:avLst/>
          </a:prstGeom>
          <a:noFill/>
        </p:spPr>
        <p:txBody>
          <a:bodyPr wrap="square" rtlCol="0">
            <a:spAutoFit/>
          </a:bodyPr>
          <a:lstStyle/>
          <a:p>
            <a:r>
              <a:rPr kumimoji="1" lang="ja-JP" altLang="en-US" b="1" u="sng" dirty="0" smtClean="0"/>
              <a:t>７８％</a:t>
            </a:r>
            <a:endParaRPr kumimoji="1" lang="ja-JP" altLang="en-US" b="1" u="sng" dirty="0"/>
          </a:p>
        </p:txBody>
      </p:sp>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0607" y="3592999"/>
            <a:ext cx="1276356" cy="1276356"/>
          </a:xfrm>
          <a:prstGeom prst="rect">
            <a:avLst/>
          </a:prstGeom>
        </p:spPr>
      </p:pic>
      <p:sp>
        <p:nvSpPr>
          <p:cNvPr id="23" name="テキスト ボックス 22"/>
          <p:cNvSpPr txBox="1"/>
          <p:nvPr/>
        </p:nvSpPr>
        <p:spPr>
          <a:xfrm rot="921988">
            <a:off x="3617594" y="3590295"/>
            <a:ext cx="1853738" cy="369332"/>
          </a:xfrm>
          <a:prstGeom prst="rect">
            <a:avLst/>
          </a:prstGeom>
          <a:noFill/>
        </p:spPr>
        <p:txBody>
          <a:bodyPr wrap="square" rtlCol="0">
            <a:spAutoFit/>
          </a:bodyPr>
          <a:lstStyle/>
          <a:p>
            <a:r>
              <a:rPr kumimoji="1" lang="ja-JP" altLang="en-US" b="1" dirty="0" smtClean="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「もっかい！」</a:t>
            </a:r>
            <a:endParaRPr kumimoji="1" lang="ja-JP" altLang="en-US"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endParaRPr>
          </a:p>
        </p:txBody>
      </p:sp>
      <p:pic>
        <p:nvPicPr>
          <p:cNvPr id="25" name="図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4371" y="3559509"/>
            <a:ext cx="1064030" cy="956280"/>
          </a:xfrm>
          <a:prstGeom prst="rect">
            <a:avLst/>
          </a:prstGeom>
        </p:spPr>
      </p:pic>
    </p:spTree>
    <p:extLst>
      <p:ext uri="{BB962C8B-B14F-4D97-AF65-F5344CB8AC3E}">
        <p14:creationId xmlns:p14="http://schemas.microsoft.com/office/powerpoint/2010/main" val="33098485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その他の</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773394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77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91216"/>
            <a:ext cx="10964487" cy="6167524"/>
          </a:xfrm>
          <a:prstGeom prst="rect">
            <a:avLst/>
          </a:prstGeom>
        </p:spPr>
      </p:pic>
    </p:spTree>
    <p:extLst>
      <p:ext uri="{BB962C8B-B14F-4D97-AF65-F5344CB8AC3E}">
        <p14:creationId xmlns:p14="http://schemas.microsoft.com/office/powerpoint/2010/main" val="815951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0505" y="0"/>
            <a:ext cx="10515600" cy="1325563"/>
          </a:xfrm>
        </p:spPr>
        <p:txBody>
          <a:bodyPr/>
          <a:lstStyle/>
          <a:p>
            <a:pPr algn="ctr"/>
            <a:r>
              <a:rPr kumimoji="1" lang="ja-JP" altLang="en-US" dirty="0" smtClean="0"/>
              <a:t>基本情報</a:t>
            </a:r>
            <a:endParaRPr kumimoji="1" lang="ja-JP" altLang="en-US" dirty="0"/>
          </a:p>
        </p:txBody>
      </p:sp>
      <p:sp>
        <p:nvSpPr>
          <p:cNvPr id="7" name="テキスト ボックス 6"/>
          <p:cNvSpPr txBox="1"/>
          <p:nvPr/>
        </p:nvSpPr>
        <p:spPr>
          <a:xfrm>
            <a:off x="4625946" y="1660809"/>
            <a:ext cx="617748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sz="2800" dirty="0" smtClean="0">
                <a:ln w="0"/>
                <a:effectLst>
                  <a:outerShdw blurRad="38100" dist="19050" dir="2700000" algn="tl" rotWithShape="0">
                    <a:schemeClr val="dk1">
                      <a:alpha val="40000"/>
                    </a:schemeClr>
                  </a:outerShdw>
                </a:effectLst>
              </a:rPr>
              <a:t>おかしを求めて</a:t>
            </a:r>
            <a:r>
              <a:rPr kumimoji="1" lang="ja-JP" altLang="en-US" sz="2000" dirty="0" smtClean="0">
                <a:ln w="0"/>
                <a:effectLst>
                  <a:outerShdw blurRad="38100" dist="19050" dir="2700000" algn="tl" rotWithShape="0">
                    <a:schemeClr val="dk1">
                      <a:alpha val="40000"/>
                    </a:schemeClr>
                  </a:outerShdw>
                </a:effectLst>
              </a:rPr>
              <a:t>ニャーニャーニャー</a:t>
            </a:r>
            <a:endParaRPr kumimoji="1" lang="ja-JP" altLang="en-US" sz="2000" dirty="0">
              <a:ln w="0"/>
              <a:effectLst>
                <a:outerShdw blurRad="38100" dist="19050" dir="2700000" algn="tl" rotWithShape="0">
                  <a:schemeClr val="dk1">
                    <a:alpha val="40000"/>
                  </a:schemeClr>
                </a:outerShdw>
              </a:effectLst>
            </a:endParaRPr>
          </a:p>
        </p:txBody>
      </p:sp>
      <p:sp>
        <p:nvSpPr>
          <p:cNvPr id="8" name="テキスト ボックス 7"/>
          <p:cNvSpPr txBox="1"/>
          <p:nvPr/>
        </p:nvSpPr>
        <p:spPr>
          <a:xfrm>
            <a:off x="4625946" y="3358658"/>
            <a:ext cx="617748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sz="2800" dirty="0" smtClean="0"/>
              <a:t>３</a:t>
            </a:r>
            <a:r>
              <a:rPr kumimoji="1" lang="en-US" altLang="ja-JP" sz="2800" dirty="0" smtClean="0"/>
              <a:t>D</a:t>
            </a:r>
            <a:r>
              <a:rPr kumimoji="1" lang="ja-JP" altLang="en-US" sz="2800" dirty="0" smtClean="0"/>
              <a:t>アクションシューティング</a:t>
            </a:r>
            <a:endParaRPr kumimoji="1" lang="ja-JP" altLang="en-US" sz="2800" dirty="0"/>
          </a:p>
        </p:txBody>
      </p:sp>
      <p:sp>
        <p:nvSpPr>
          <p:cNvPr id="9" name="テキスト ボックス 8"/>
          <p:cNvSpPr txBox="1"/>
          <p:nvPr/>
        </p:nvSpPr>
        <p:spPr>
          <a:xfrm>
            <a:off x="4625946" y="5056507"/>
            <a:ext cx="617748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ja-JP" sz="2800" dirty="0" smtClean="0"/>
              <a:t>2</a:t>
            </a:r>
            <a:r>
              <a:rPr lang="ja-JP" altLang="en-US" sz="2800" dirty="0" smtClean="0"/>
              <a:t>人協力</a:t>
            </a:r>
            <a:endParaRPr kumimoji="1" lang="ja-JP" altLang="en-US" sz="2800" dirty="0"/>
          </a:p>
        </p:txBody>
      </p:sp>
      <p:sp>
        <p:nvSpPr>
          <p:cNvPr id="10" name="コンテンツ プレースホルダー 2"/>
          <p:cNvSpPr txBox="1">
            <a:spLocks/>
          </p:cNvSpPr>
          <p:nvPr/>
        </p:nvSpPr>
        <p:spPr>
          <a:xfrm>
            <a:off x="1081735" y="3358658"/>
            <a:ext cx="2592490" cy="52322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9pPr>
          </a:lstStyle>
          <a:p>
            <a:r>
              <a:rPr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ジャンル</a:t>
            </a:r>
            <a:endParaRPr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1" name="コンテンツ プレースホルダー 2"/>
          <p:cNvSpPr txBox="1">
            <a:spLocks/>
          </p:cNvSpPr>
          <p:nvPr/>
        </p:nvSpPr>
        <p:spPr>
          <a:xfrm>
            <a:off x="1081735" y="5056507"/>
            <a:ext cx="2592490" cy="52322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9pPr>
          </a:lstStyle>
          <a:p>
            <a:r>
              <a:rPr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プレイ人数</a:t>
            </a:r>
            <a:endParaRPr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コンテンツ プレースホルダー 2"/>
          <p:cNvSpPr txBox="1">
            <a:spLocks/>
          </p:cNvSpPr>
          <p:nvPr/>
        </p:nvSpPr>
        <p:spPr>
          <a:xfrm>
            <a:off x="1081735" y="1660265"/>
            <a:ext cx="2592490" cy="52322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9pPr>
          </a:lstStyle>
          <a:p>
            <a:r>
              <a:rPr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タイトル</a:t>
            </a:r>
            <a:endParaRPr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4163919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solidFill>
                  <a:srgbClr val="FFC000"/>
                </a:solidFill>
              </a:rPr>
              <a:t>コンセプト</a:t>
            </a:r>
            <a:endParaRPr kumimoji="1" lang="ja-JP" altLang="en-US" dirty="0">
              <a:solidFill>
                <a:srgbClr val="FFC000"/>
              </a:solidFill>
            </a:endParaRPr>
          </a:p>
        </p:txBody>
      </p:sp>
      <p:sp>
        <p:nvSpPr>
          <p:cNvPr id="3" name="サブタイトル 2"/>
          <p:cNvSpPr>
            <a:spLocks noGrp="1"/>
          </p:cNvSpPr>
          <p:nvPr>
            <p:ph idx="1"/>
          </p:nvPr>
        </p:nvSpPr>
        <p:spPr>
          <a:xfrm>
            <a:off x="1042398" y="1270153"/>
            <a:ext cx="9440697" cy="1572800"/>
          </a:xfrm>
        </p:spPr>
        <p:txBody>
          <a:bodyPr>
            <a:noAutofit/>
          </a:bodyPr>
          <a:lstStyle/>
          <a:p>
            <a:pPr marL="0" indent="0">
              <a:buNone/>
            </a:pPr>
            <a:r>
              <a:rPr kumimoji="1" lang="ja-JP" altLang="en-US" sz="4400" dirty="0" smtClean="0"/>
              <a:t>かわいい世界観で普段ゲームしない人でも簡単に遊べるゲーム</a:t>
            </a:r>
            <a:endParaRPr kumimoji="1" lang="ja-JP" altLang="en-US" sz="4400" dirty="0"/>
          </a:p>
        </p:txBody>
      </p:sp>
      <p:sp>
        <p:nvSpPr>
          <p:cNvPr id="4" name="テキスト ボックス 3"/>
          <p:cNvSpPr txBox="1"/>
          <p:nvPr/>
        </p:nvSpPr>
        <p:spPr>
          <a:xfrm>
            <a:off x="1251678" y="3089292"/>
            <a:ext cx="1163781" cy="461665"/>
          </a:xfrm>
          <a:prstGeom prst="rect">
            <a:avLst/>
          </a:prstGeom>
          <a:noFill/>
        </p:spPr>
        <p:txBody>
          <a:bodyPr wrap="square" rtlCol="0">
            <a:spAutoFit/>
          </a:bodyPr>
          <a:lstStyle/>
          <a:p>
            <a:r>
              <a:rPr lang="en-US" altLang="ja-JP" sz="2400" dirty="0" smtClean="0"/>
              <a:t>Point1</a:t>
            </a:r>
          </a:p>
        </p:txBody>
      </p:sp>
      <p:sp>
        <p:nvSpPr>
          <p:cNvPr id="5" name="テキスト ボックス 4"/>
          <p:cNvSpPr txBox="1"/>
          <p:nvPr/>
        </p:nvSpPr>
        <p:spPr>
          <a:xfrm>
            <a:off x="3894513" y="3107876"/>
            <a:ext cx="4947315" cy="646331"/>
          </a:xfrm>
          <a:prstGeom prst="rect">
            <a:avLst/>
          </a:prstGeom>
          <a:noFill/>
        </p:spPr>
        <p:txBody>
          <a:bodyPr wrap="square" rtlCol="0">
            <a:spAutoFit/>
          </a:bodyPr>
          <a:lstStyle/>
          <a:p>
            <a:r>
              <a:rPr kumimoji="1" lang="ja-JP" altLang="en-US" sz="2000" dirty="0" smtClean="0"/>
              <a:t>舞台は家</a:t>
            </a:r>
            <a:endParaRPr kumimoji="1" lang="en-US" altLang="ja-JP" sz="2000" dirty="0" smtClean="0"/>
          </a:p>
          <a:p>
            <a:r>
              <a:rPr kumimoji="1" lang="ja-JP" altLang="en-US" sz="1600" dirty="0" smtClean="0"/>
              <a:t>～目的地</a:t>
            </a:r>
            <a:r>
              <a:rPr kumimoji="1" lang="ja-JP" altLang="en-US" sz="1600" dirty="0"/>
              <a:t>のお菓子のところ</a:t>
            </a:r>
            <a:r>
              <a:rPr kumimoji="1" lang="ja-JP" altLang="en-US" sz="1600" dirty="0" smtClean="0"/>
              <a:t>まで行け！～</a:t>
            </a:r>
            <a:endParaRPr kumimoji="1" lang="en-US" altLang="ja-JP" sz="1600" dirty="0"/>
          </a:p>
        </p:txBody>
      </p:sp>
      <p:sp>
        <p:nvSpPr>
          <p:cNvPr id="6" name="テキスト ボックス 5"/>
          <p:cNvSpPr txBox="1"/>
          <p:nvPr/>
        </p:nvSpPr>
        <p:spPr>
          <a:xfrm>
            <a:off x="1251678" y="4162677"/>
            <a:ext cx="1163781" cy="461665"/>
          </a:xfrm>
          <a:prstGeom prst="rect">
            <a:avLst/>
          </a:prstGeom>
          <a:noFill/>
        </p:spPr>
        <p:txBody>
          <a:bodyPr wrap="square" rtlCol="0">
            <a:spAutoFit/>
          </a:bodyPr>
          <a:lstStyle/>
          <a:p>
            <a:r>
              <a:rPr lang="en-US" altLang="ja-JP" sz="2400" dirty="0" smtClean="0"/>
              <a:t>Point2</a:t>
            </a:r>
          </a:p>
        </p:txBody>
      </p:sp>
      <p:sp>
        <p:nvSpPr>
          <p:cNvPr id="7" name="テキスト ボックス 6"/>
          <p:cNvSpPr txBox="1"/>
          <p:nvPr/>
        </p:nvSpPr>
        <p:spPr>
          <a:xfrm>
            <a:off x="3894513" y="4162677"/>
            <a:ext cx="5141422" cy="646331"/>
          </a:xfrm>
          <a:prstGeom prst="rect">
            <a:avLst/>
          </a:prstGeom>
          <a:noFill/>
        </p:spPr>
        <p:txBody>
          <a:bodyPr wrap="square" rtlCol="0">
            <a:spAutoFit/>
          </a:bodyPr>
          <a:lstStyle/>
          <a:p>
            <a:r>
              <a:rPr kumimoji="1" lang="ja-JP" altLang="en-US" sz="2000" dirty="0" smtClean="0"/>
              <a:t>ネコ特有のかわいい攻撃モーション</a:t>
            </a:r>
            <a:endParaRPr kumimoji="1" lang="en-US" altLang="ja-JP" sz="2000" dirty="0" smtClean="0"/>
          </a:p>
          <a:p>
            <a:r>
              <a:rPr kumimoji="1" lang="ja-JP" altLang="en-US" sz="1600" dirty="0" smtClean="0"/>
              <a:t>～ひっかくなど、声で攻撃などかわいいモーション～</a:t>
            </a:r>
            <a:endParaRPr kumimoji="1" lang="ja-JP" altLang="en-US" sz="1600" dirty="0"/>
          </a:p>
        </p:txBody>
      </p:sp>
      <p:sp>
        <p:nvSpPr>
          <p:cNvPr id="8" name="テキスト ボックス 7"/>
          <p:cNvSpPr txBox="1"/>
          <p:nvPr/>
        </p:nvSpPr>
        <p:spPr>
          <a:xfrm>
            <a:off x="1251678" y="5236062"/>
            <a:ext cx="1163781" cy="461665"/>
          </a:xfrm>
          <a:prstGeom prst="rect">
            <a:avLst/>
          </a:prstGeom>
          <a:noFill/>
        </p:spPr>
        <p:txBody>
          <a:bodyPr wrap="square" rtlCol="0">
            <a:spAutoFit/>
          </a:bodyPr>
          <a:lstStyle/>
          <a:p>
            <a:r>
              <a:rPr lang="en-US" altLang="ja-JP" sz="2400" dirty="0" smtClean="0"/>
              <a:t>Point3</a:t>
            </a:r>
          </a:p>
        </p:txBody>
      </p:sp>
      <p:sp>
        <p:nvSpPr>
          <p:cNvPr id="9" name="テキスト ボックス 8"/>
          <p:cNvSpPr txBox="1"/>
          <p:nvPr/>
        </p:nvSpPr>
        <p:spPr>
          <a:xfrm>
            <a:off x="3894513" y="5217478"/>
            <a:ext cx="4606493" cy="646331"/>
          </a:xfrm>
          <a:prstGeom prst="rect">
            <a:avLst/>
          </a:prstGeom>
          <a:noFill/>
        </p:spPr>
        <p:txBody>
          <a:bodyPr wrap="square" rtlCol="0">
            <a:spAutoFit/>
          </a:bodyPr>
          <a:lstStyle/>
          <a:p>
            <a:r>
              <a:rPr kumimoji="1" lang="en-US" altLang="ja-JP" sz="2000" dirty="0" smtClean="0"/>
              <a:t>2</a:t>
            </a:r>
            <a:r>
              <a:rPr kumimoji="1" lang="ja-JP" altLang="en-US" sz="2000" dirty="0" smtClean="0"/>
              <a:t>人協力プレイ</a:t>
            </a:r>
            <a:endParaRPr kumimoji="1" lang="en-US" altLang="ja-JP" sz="2000" dirty="0" smtClean="0"/>
          </a:p>
          <a:p>
            <a:r>
              <a:rPr kumimoji="1" lang="ja-JP" altLang="en-US" sz="1600" dirty="0" smtClean="0"/>
              <a:t>～両方初心者でも協力してお菓子の場所まで～</a:t>
            </a:r>
            <a:endParaRPr kumimoji="1" lang="ja-JP" altLang="en-US" sz="1600" dirty="0"/>
          </a:p>
        </p:txBody>
      </p:sp>
    </p:spTree>
    <p:extLst>
      <p:ext uri="{BB962C8B-B14F-4D97-AF65-F5344CB8AC3E}">
        <p14:creationId xmlns:p14="http://schemas.microsoft.com/office/powerpoint/2010/main" val="18894115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世界観とゲームの目的</a:t>
            </a:r>
            <a:endParaRPr kumimoji="1" lang="ja-JP" altLang="en-US" dirty="0"/>
          </a:p>
        </p:txBody>
      </p:sp>
      <p:sp>
        <p:nvSpPr>
          <p:cNvPr id="3" name="コンテンツ プレースホルダー 2"/>
          <p:cNvSpPr>
            <a:spLocks noGrp="1"/>
          </p:cNvSpPr>
          <p:nvPr>
            <p:ph idx="1"/>
          </p:nvPr>
        </p:nvSpPr>
        <p:spPr>
          <a:xfrm>
            <a:off x="966642" y="1698634"/>
            <a:ext cx="9166573" cy="2860069"/>
          </a:xfrm>
        </p:spPr>
        <p:txBody>
          <a:bodyPr>
            <a:noAutofit/>
          </a:bodyPr>
          <a:lstStyle/>
          <a:p>
            <a:r>
              <a:rPr lang="ja-JP" altLang="en-US" dirty="0" smtClean="0"/>
              <a:t>舞台はとある家、ネコがおかしを求めて檻から脱走し、行く先にネズミもお菓子に奪いに来ている！</a:t>
            </a:r>
            <a:endParaRPr lang="en-US" altLang="ja-JP" dirty="0" smtClean="0"/>
          </a:p>
          <a:p>
            <a:pPr marL="0" indent="0">
              <a:buNone/>
            </a:pPr>
            <a:r>
              <a:rPr lang="ja-JP" altLang="en-US" dirty="0"/>
              <a:t>　</a:t>
            </a:r>
            <a:r>
              <a:rPr lang="ja-JP" altLang="en-US" dirty="0" smtClean="0"/>
              <a:t>　　ステージは少し迷路風で</a:t>
            </a:r>
            <a:r>
              <a:rPr lang="ja-JP" altLang="en-US" b="1" dirty="0" smtClean="0">
                <a:ln w="6600">
                  <a:solidFill>
                    <a:schemeClr val="accent2"/>
                  </a:solidFill>
                  <a:prstDash val="solid"/>
                </a:ln>
                <a:solidFill>
                  <a:srgbClr val="FFFFFF"/>
                </a:solidFill>
                <a:effectLst>
                  <a:outerShdw dist="38100" dir="2700000" algn="tl" rotWithShape="0">
                    <a:schemeClr val="accent2"/>
                  </a:outerShdw>
                </a:effectLst>
              </a:rPr>
              <a:t>家の檻から別の部屋のお菓子があるところまで</a:t>
            </a:r>
            <a:r>
              <a:rPr lang="ja-JP" altLang="en-US" dirty="0" smtClean="0"/>
              <a:t>をイメージし、ネコがひっかく、声などかわいい攻撃でネズミを駆除する</a:t>
            </a:r>
            <a:endParaRPr lang="en-US" altLang="ja-JP" dirty="0" smtClean="0"/>
          </a:p>
          <a:p>
            <a:pPr marL="0" indent="0">
              <a:buNone/>
            </a:pPr>
            <a:endParaRPr lang="en-US" altLang="ja-JP" dirty="0"/>
          </a:p>
          <a:p>
            <a:r>
              <a:rPr lang="en-US" altLang="ja-JP" dirty="0" smtClean="0"/>
              <a:t>2</a:t>
            </a:r>
            <a:r>
              <a:rPr lang="ja-JP" altLang="en-US" dirty="0" smtClean="0"/>
              <a:t>人協力プレイで、協力しながらネズミを倒し、ゴールまで着いたらクリア体力制であり、</a:t>
            </a:r>
            <a:r>
              <a:rPr lang="en-US" altLang="ja-JP" dirty="0" smtClean="0"/>
              <a:t>HP</a:t>
            </a:r>
            <a:r>
              <a:rPr lang="ja-JP" altLang="en-US" dirty="0" smtClean="0"/>
              <a:t>がどちらもなくなると、クリア失敗になる</a:t>
            </a:r>
            <a:endParaRPr lang="en-US" altLang="ja-JP" dirty="0" smtClean="0"/>
          </a:p>
        </p:txBody>
      </p:sp>
      <p:sp>
        <p:nvSpPr>
          <p:cNvPr id="4" name="テキスト ボックス 3"/>
          <p:cNvSpPr txBox="1"/>
          <p:nvPr/>
        </p:nvSpPr>
        <p:spPr>
          <a:xfrm>
            <a:off x="1862051" y="5219872"/>
            <a:ext cx="5270269" cy="646331"/>
          </a:xfrm>
          <a:prstGeom prst="rect">
            <a:avLst/>
          </a:prstGeom>
          <a:noFill/>
        </p:spPr>
        <p:txBody>
          <a:bodyPr wrap="square" rtlCol="0">
            <a:spAutoFit/>
          </a:bodyPr>
          <a:lstStyle/>
          <a:p>
            <a:r>
              <a:rPr kumimoji="1" lang="ja-JP" altLang="en-US" dirty="0" smtClean="0"/>
              <a:t>世界観はデザイナーがわかりやすいイメージ</a:t>
            </a:r>
            <a:endParaRPr kumimoji="1" lang="en-US" altLang="ja-JP" dirty="0" smtClean="0"/>
          </a:p>
          <a:p>
            <a:r>
              <a:rPr kumimoji="1" lang="en-US" altLang="ja-JP" dirty="0" smtClean="0"/>
              <a:t>(</a:t>
            </a:r>
            <a:r>
              <a:rPr kumimoji="1" lang="ja-JP" altLang="en-US" dirty="0" smtClean="0"/>
              <a:t>ルイナー</a:t>
            </a:r>
            <a:r>
              <a:rPr kumimoji="1" lang="en-US" altLang="ja-JP" dirty="0" smtClean="0"/>
              <a:t>)</a:t>
            </a:r>
            <a:r>
              <a:rPr kumimoji="1" lang="ja-JP" altLang="en-US" dirty="0" smtClean="0"/>
              <a:t>参考</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3679" y="4382819"/>
            <a:ext cx="4289368" cy="2412770"/>
          </a:xfrm>
          <a:prstGeom prst="rect">
            <a:avLst/>
          </a:prstGeom>
        </p:spPr>
      </p:pic>
    </p:spTree>
    <p:extLst>
      <p:ext uri="{BB962C8B-B14F-4D97-AF65-F5344CB8AC3E}">
        <p14:creationId xmlns:p14="http://schemas.microsoft.com/office/powerpoint/2010/main" val="39556054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キャラクター紹介</a:t>
            </a:r>
            <a:endParaRPr kumimoji="1" lang="ja-JP" altLang="en-US" dirty="0"/>
          </a:p>
        </p:txBody>
      </p:sp>
      <p:sp>
        <p:nvSpPr>
          <p:cNvPr id="4" name="テキスト ボックス 3"/>
          <p:cNvSpPr txBox="1"/>
          <p:nvPr/>
        </p:nvSpPr>
        <p:spPr>
          <a:xfrm>
            <a:off x="2062712" y="1505185"/>
            <a:ext cx="689956" cy="369332"/>
          </a:xfrm>
          <a:prstGeom prst="rect">
            <a:avLst/>
          </a:prstGeom>
          <a:noFill/>
        </p:spPr>
        <p:txBody>
          <a:bodyPr wrap="square" rtlCol="0">
            <a:spAutoFit/>
          </a:bodyPr>
          <a:lstStyle/>
          <a:p>
            <a:r>
              <a:rPr kumimoji="1" lang="ja-JP" altLang="en-US" dirty="0" smtClean="0"/>
              <a:t>ネコ</a:t>
            </a:r>
            <a:endParaRPr kumimoji="1" lang="ja-JP" altLang="en-US" dirty="0"/>
          </a:p>
        </p:txBody>
      </p:sp>
      <p:sp>
        <p:nvSpPr>
          <p:cNvPr id="5" name="テキスト ボックス 4"/>
          <p:cNvSpPr txBox="1"/>
          <p:nvPr/>
        </p:nvSpPr>
        <p:spPr>
          <a:xfrm>
            <a:off x="7755776" y="1505185"/>
            <a:ext cx="931026" cy="369332"/>
          </a:xfrm>
          <a:prstGeom prst="rect">
            <a:avLst/>
          </a:prstGeom>
          <a:noFill/>
        </p:spPr>
        <p:txBody>
          <a:bodyPr wrap="square" rtlCol="0">
            <a:spAutoFit/>
          </a:bodyPr>
          <a:lstStyle/>
          <a:p>
            <a:r>
              <a:rPr kumimoji="1" lang="ja-JP" altLang="en-US" dirty="0" smtClean="0"/>
              <a:t>ネズミ</a:t>
            </a:r>
            <a:endParaRPr kumimoji="1" lang="ja-JP" altLang="en-US" dirty="0"/>
          </a:p>
        </p:txBody>
      </p:sp>
      <p:sp>
        <p:nvSpPr>
          <p:cNvPr id="6" name="テキスト ボックス 5"/>
          <p:cNvSpPr txBox="1"/>
          <p:nvPr/>
        </p:nvSpPr>
        <p:spPr>
          <a:xfrm>
            <a:off x="7477300" y="2036617"/>
            <a:ext cx="1487978" cy="369332"/>
          </a:xfrm>
          <a:prstGeom prst="rect">
            <a:avLst/>
          </a:prstGeom>
          <a:noFill/>
        </p:spPr>
        <p:txBody>
          <a:bodyPr wrap="square" rtlCol="0">
            <a:spAutoFit/>
          </a:bodyPr>
          <a:lstStyle/>
          <a:p>
            <a:r>
              <a:rPr kumimoji="1" lang="ja-JP" altLang="en-US" dirty="0" smtClean="0"/>
              <a:t>ドブネズミ</a:t>
            </a:r>
            <a:endParaRPr kumimoji="1" lang="ja-JP" altLang="en-US" dirty="0"/>
          </a:p>
        </p:txBody>
      </p:sp>
    </p:spTree>
    <p:extLst>
      <p:ext uri="{BB962C8B-B14F-4D97-AF65-F5344CB8AC3E}">
        <p14:creationId xmlns:p14="http://schemas.microsoft.com/office/powerpoint/2010/main" val="2867761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51431" y="57915"/>
            <a:ext cx="10178322" cy="643123"/>
          </a:xfrm>
        </p:spPr>
        <p:txBody>
          <a:bodyPr>
            <a:normAutofit fontScale="90000"/>
          </a:bodyPr>
          <a:lstStyle/>
          <a:p>
            <a:r>
              <a:rPr kumimoji="1" lang="ja-JP" altLang="en-US" dirty="0" smtClean="0"/>
              <a:t>ゲームの基本的な流れ</a:t>
            </a:r>
            <a:endParaRPr kumimoji="1" lang="ja-JP" altLang="en-US" dirty="0"/>
          </a:p>
        </p:txBody>
      </p:sp>
      <p:sp>
        <p:nvSpPr>
          <p:cNvPr id="40" name="フローチャート: 端子 39"/>
          <p:cNvSpPr/>
          <p:nvPr/>
        </p:nvSpPr>
        <p:spPr>
          <a:xfrm>
            <a:off x="4716716" y="1059037"/>
            <a:ext cx="1467953" cy="757894"/>
          </a:xfrm>
          <a:prstGeom prst="flowChartTerminator">
            <a:avLst/>
          </a:prstGeom>
          <a:solidFill>
            <a:schemeClr val="bg1"/>
          </a:solidFill>
          <a:ln>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dirty="0">
                <a:solidFill>
                  <a:sysClr val="windowText" lastClr="000000"/>
                </a:solidFill>
              </a:rPr>
              <a:t>起動</a:t>
            </a:r>
          </a:p>
        </p:txBody>
      </p:sp>
      <p:sp>
        <p:nvSpPr>
          <p:cNvPr id="41" name="フローチャート: 端子 40"/>
          <p:cNvSpPr/>
          <p:nvPr/>
        </p:nvSpPr>
        <p:spPr>
          <a:xfrm>
            <a:off x="4716715" y="6100110"/>
            <a:ext cx="1467954" cy="757890"/>
          </a:xfrm>
          <a:prstGeom prst="flowChartTerminator">
            <a:avLst/>
          </a:prstGeom>
          <a:solidFill>
            <a:schemeClr val="bg1"/>
          </a:solidFill>
          <a:ln>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dirty="0">
                <a:solidFill>
                  <a:sysClr val="windowText" lastClr="000000"/>
                </a:solidFill>
              </a:rPr>
              <a:t>終了</a:t>
            </a:r>
          </a:p>
        </p:txBody>
      </p:sp>
      <p:sp>
        <p:nvSpPr>
          <p:cNvPr id="43" name="フローチャート: 端子 42"/>
          <p:cNvSpPr/>
          <p:nvPr/>
        </p:nvSpPr>
        <p:spPr>
          <a:xfrm>
            <a:off x="4710029" y="2067675"/>
            <a:ext cx="1474640" cy="757894"/>
          </a:xfrm>
          <a:prstGeom prst="flowChartTerminator">
            <a:avLst/>
          </a:prstGeom>
          <a:solidFill>
            <a:schemeClr val="bg1"/>
          </a:solidFill>
          <a:ln>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dirty="0">
                <a:solidFill>
                  <a:sysClr val="windowText" lastClr="000000"/>
                </a:solidFill>
              </a:rPr>
              <a:t>タイトル</a:t>
            </a:r>
            <a:endParaRPr kumimoji="1" lang="en-US" altLang="ja-JP" sz="2000" b="1" dirty="0">
              <a:solidFill>
                <a:sysClr val="windowText" lastClr="000000"/>
              </a:solidFill>
            </a:endParaRPr>
          </a:p>
        </p:txBody>
      </p:sp>
      <p:sp>
        <p:nvSpPr>
          <p:cNvPr id="45" name="フローチャート: 端子 44"/>
          <p:cNvSpPr/>
          <p:nvPr/>
        </p:nvSpPr>
        <p:spPr>
          <a:xfrm>
            <a:off x="6911964" y="2065564"/>
            <a:ext cx="1467942" cy="757894"/>
          </a:xfrm>
          <a:prstGeom prst="flowChartTerminator">
            <a:avLst/>
          </a:prstGeom>
          <a:solidFill>
            <a:schemeClr val="bg1"/>
          </a:solidFill>
          <a:ln>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dirty="0">
                <a:solidFill>
                  <a:sysClr val="windowText" lastClr="000000"/>
                </a:solidFill>
              </a:rPr>
              <a:t>チュートリアル</a:t>
            </a:r>
            <a:endParaRPr kumimoji="1" lang="en-US" altLang="ja-JP" sz="2000" b="1" dirty="0">
              <a:solidFill>
                <a:sysClr val="windowText" lastClr="000000"/>
              </a:solidFill>
            </a:endParaRPr>
          </a:p>
        </p:txBody>
      </p:sp>
      <p:sp>
        <p:nvSpPr>
          <p:cNvPr id="46" name="フローチャート: 端子 45"/>
          <p:cNvSpPr/>
          <p:nvPr/>
        </p:nvSpPr>
        <p:spPr>
          <a:xfrm>
            <a:off x="2523564" y="2065564"/>
            <a:ext cx="1459169" cy="757894"/>
          </a:xfrm>
          <a:prstGeom prst="flowChartTerminator">
            <a:avLst/>
          </a:prstGeom>
          <a:solidFill>
            <a:schemeClr val="bg1"/>
          </a:solidFill>
          <a:ln>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dirty="0">
                <a:solidFill>
                  <a:sysClr val="windowText" lastClr="000000"/>
                </a:solidFill>
              </a:rPr>
              <a:t>終了</a:t>
            </a:r>
            <a:endParaRPr kumimoji="1" lang="en-US" altLang="ja-JP" sz="2000" b="1" dirty="0">
              <a:solidFill>
                <a:sysClr val="windowText" lastClr="000000"/>
              </a:solidFill>
            </a:endParaRPr>
          </a:p>
        </p:txBody>
      </p:sp>
      <p:sp>
        <p:nvSpPr>
          <p:cNvPr id="47" name="フローチャート: 端子 46"/>
          <p:cNvSpPr/>
          <p:nvPr/>
        </p:nvSpPr>
        <p:spPr>
          <a:xfrm>
            <a:off x="4710027" y="3074202"/>
            <a:ext cx="1474642" cy="757890"/>
          </a:xfrm>
          <a:prstGeom prst="flowChartTerminator">
            <a:avLst/>
          </a:prstGeom>
          <a:solidFill>
            <a:schemeClr val="bg1"/>
          </a:solidFill>
          <a:ln>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dirty="0">
                <a:solidFill>
                  <a:sysClr val="windowText" lastClr="000000"/>
                </a:solidFill>
              </a:rPr>
              <a:t>プレイ</a:t>
            </a:r>
            <a:endParaRPr kumimoji="1" lang="en-US" altLang="ja-JP" sz="2000" b="1" dirty="0">
              <a:solidFill>
                <a:sysClr val="windowText" lastClr="000000"/>
              </a:solidFill>
            </a:endParaRPr>
          </a:p>
        </p:txBody>
      </p:sp>
      <p:sp>
        <p:nvSpPr>
          <p:cNvPr id="50" name="フローチャート: 端子 49"/>
          <p:cNvSpPr/>
          <p:nvPr/>
        </p:nvSpPr>
        <p:spPr>
          <a:xfrm>
            <a:off x="4716717" y="4082838"/>
            <a:ext cx="1467952" cy="757890"/>
          </a:xfrm>
          <a:prstGeom prst="flowChartTerminator">
            <a:avLst/>
          </a:prstGeom>
          <a:solidFill>
            <a:schemeClr val="bg1"/>
          </a:solidFill>
          <a:ln>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800" b="1" dirty="0">
                <a:solidFill>
                  <a:sysClr val="windowText" lastClr="000000"/>
                </a:solidFill>
              </a:rPr>
              <a:t>ランキング</a:t>
            </a:r>
            <a:endParaRPr kumimoji="1" lang="en-US" altLang="ja-JP" sz="1800" b="1" dirty="0">
              <a:solidFill>
                <a:sysClr val="windowText" lastClr="000000"/>
              </a:solidFill>
            </a:endParaRPr>
          </a:p>
        </p:txBody>
      </p:sp>
      <p:cxnSp>
        <p:nvCxnSpPr>
          <p:cNvPr id="51" name="直線矢印コネクタ 50"/>
          <p:cNvCxnSpPr>
            <a:stCxn id="53" idx="2"/>
            <a:endCxn id="41" idx="0"/>
          </p:cNvCxnSpPr>
          <p:nvPr/>
        </p:nvCxnSpPr>
        <p:spPr>
          <a:xfrm flipH="1">
            <a:off x="5450692" y="5847251"/>
            <a:ext cx="1" cy="2528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直線矢印コネクタ 51"/>
          <p:cNvCxnSpPr>
            <a:stCxn id="50" idx="2"/>
            <a:endCxn id="53" idx="0"/>
          </p:cNvCxnSpPr>
          <p:nvPr/>
        </p:nvCxnSpPr>
        <p:spPr>
          <a:xfrm>
            <a:off x="5450693" y="4840728"/>
            <a:ext cx="0" cy="248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フローチャート: 端子 52"/>
          <p:cNvSpPr/>
          <p:nvPr/>
        </p:nvSpPr>
        <p:spPr>
          <a:xfrm>
            <a:off x="4716716" y="5089361"/>
            <a:ext cx="1467954" cy="757890"/>
          </a:xfrm>
          <a:prstGeom prst="flowChartTerminator">
            <a:avLst/>
          </a:prstGeom>
          <a:solidFill>
            <a:schemeClr val="bg1"/>
          </a:solidFill>
          <a:ln>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dirty="0">
                <a:solidFill>
                  <a:sysClr val="windowText" lastClr="000000"/>
                </a:solidFill>
              </a:rPr>
              <a:t>リザルト</a:t>
            </a:r>
            <a:endParaRPr kumimoji="1" lang="en-US" altLang="ja-JP" sz="2000" b="1" dirty="0">
              <a:solidFill>
                <a:sysClr val="windowText" lastClr="000000"/>
              </a:solidFill>
            </a:endParaRPr>
          </a:p>
        </p:txBody>
      </p:sp>
      <p:cxnSp>
        <p:nvCxnSpPr>
          <p:cNvPr id="54" name="直線矢印コネクタ 53"/>
          <p:cNvCxnSpPr>
            <a:stCxn id="47" idx="2"/>
            <a:endCxn id="50" idx="0"/>
          </p:cNvCxnSpPr>
          <p:nvPr/>
        </p:nvCxnSpPr>
        <p:spPr>
          <a:xfrm>
            <a:off x="5447348" y="3832092"/>
            <a:ext cx="3345" cy="2507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直線矢印コネクタ 68"/>
          <p:cNvCxnSpPr>
            <a:stCxn id="43" idx="2"/>
            <a:endCxn id="47" idx="0"/>
          </p:cNvCxnSpPr>
          <p:nvPr/>
        </p:nvCxnSpPr>
        <p:spPr>
          <a:xfrm flipH="1">
            <a:off x="5447348" y="2825569"/>
            <a:ext cx="1" cy="2486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0" name="直線矢印コネクタ 99"/>
          <p:cNvCxnSpPr>
            <a:stCxn id="40" idx="2"/>
            <a:endCxn id="43" idx="0"/>
          </p:cNvCxnSpPr>
          <p:nvPr/>
        </p:nvCxnSpPr>
        <p:spPr>
          <a:xfrm flipH="1">
            <a:off x="5447349" y="1816931"/>
            <a:ext cx="3344" cy="2507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カギ線コネクタ 129"/>
          <p:cNvCxnSpPr>
            <a:endCxn id="57" idx="1"/>
          </p:cNvCxnSpPr>
          <p:nvPr/>
        </p:nvCxnSpPr>
        <p:spPr>
          <a:xfrm rot="10800000" flipV="1">
            <a:off x="5473029" y="2823457"/>
            <a:ext cx="2282209" cy="128542"/>
          </a:xfrm>
          <a:prstGeom prst="bentConnector3">
            <a:avLst>
              <a:gd name="adj1" fmla="val 381"/>
            </a:avLst>
          </a:prstGeom>
          <a:ln>
            <a:tailEnd type="triangle"/>
          </a:ln>
        </p:spPr>
        <p:style>
          <a:lnRef idx="1">
            <a:schemeClr val="dk1"/>
          </a:lnRef>
          <a:fillRef idx="0">
            <a:schemeClr val="dk1"/>
          </a:fillRef>
          <a:effectRef idx="0">
            <a:schemeClr val="dk1"/>
          </a:effectRef>
          <a:fontRef idx="minor">
            <a:schemeClr val="tx1"/>
          </a:fontRef>
        </p:style>
      </p:cxnSp>
      <p:cxnSp>
        <p:nvCxnSpPr>
          <p:cNvPr id="138" name="カギ線コネクタ 137"/>
          <p:cNvCxnSpPr>
            <a:stCxn id="47" idx="1"/>
          </p:cNvCxnSpPr>
          <p:nvPr/>
        </p:nvCxnSpPr>
        <p:spPr>
          <a:xfrm rot="10800000" flipH="1">
            <a:off x="4710026" y="1939135"/>
            <a:ext cx="740663" cy="1514013"/>
          </a:xfrm>
          <a:prstGeom prst="bentConnector4">
            <a:avLst>
              <a:gd name="adj1" fmla="val -30864"/>
              <a:gd name="adj2" fmla="val 99948"/>
            </a:avLst>
          </a:prstGeom>
          <a:ln>
            <a:tailEnd type="triangle"/>
          </a:ln>
        </p:spPr>
        <p:style>
          <a:lnRef idx="1">
            <a:schemeClr val="dk1"/>
          </a:lnRef>
          <a:fillRef idx="0">
            <a:schemeClr val="dk1"/>
          </a:fillRef>
          <a:effectRef idx="0">
            <a:schemeClr val="dk1"/>
          </a:effectRef>
          <a:fontRef idx="minor">
            <a:schemeClr val="tx1"/>
          </a:fontRef>
        </p:style>
      </p:cxnSp>
      <p:sp>
        <p:nvSpPr>
          <p:cNvPr id="57" name="テキスト ボックス 22"/>
          <p:cNvSpPr txBox="1"/>
          <p:nvPr/>
        </p:nvSpPr>
        <p:spPr>
          <a:xfrm>
            <a:off x="5473028" y="2827701"/>
            <a:ext cx="828515" cy="248595"/>
          </a:xfrm>
          <a:prstGeom prst="rect">
            <a:avLst/>
          </a:prstGeom>
          <a:solidFill>
            <a:schemeClr val="accent6">
              <a:lumMod val="20000"/>
              <a:lumOff val="80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800" dirty="0"/>
              <a:t>スキップ</a:t>
            </a:r>
          </a:p>
        </p:txBody>
      </p:sp>
      <p:sp>
        <p:nvSpPr>
          <p:cNvPr id="55" name="テキスト ボックス 19"/>
          <p:cNvSpPr txBox="1"/>
          <p:nvPr/>
        </p:nvSpPr>
        <p:spPr>
          <a:xfrm>
            <a:off x="3963741" y="2008834"/>
            <a:ext cx="730637" cy="375450"/>
          </a:xfrm>
          <a:prstGeom prst="rect">
            <a:avLst/>
          </a:prstGeom>
          <a:solidFill>
            <a:schemeClr val="accent6">
              <a:lumMod val="20000"/>
              <a:lumOff val="80000"/>
            </a:schemeClr>
          </a:solidFill>
          <a:ln>
            <a:solidFill>
              <a:schemeClr val="accent6"/>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dirty="0"/>
              <a:t>やめる</a:t>
            </a:r>
          </a:p>
        </p:txBody>
      </p:sp>
      <p:cxnSp>
        <p:nvCxnSpPr>
          <p:cNvPr id="153" name="カギ線コネクタ 152"/>
          <p:cNvCxnSpPr>
            <a:stCxn id="53" idx="3"/>
          </p:cNvCxnSpPr>
          <p:nvPr/>
        </p:nvCxnSpPr>
        <p:spPr>
          <a:xfrm flipH="1" flipV="1">
            <a:off x="5447348" y="1939135"/>
            <a:ext cx="737322" cy="3529171"/>
          </a:xfrm>
          <a:prstGeom prst="bentConnector4">
            <a:avLst>
              <a:gd name="adj1" fmla="val -31004"/>
              <a:gd name="adj2" fmla="val 99969"/>
            </a:avLst>
          </a:prstGeom>
          <a:ln>
            <a:tailEnd type="triangle"/>
          </a:ln>
        </p:spPr>
        <p:style>
          <a:lnRef idx="1">
            <a:schemeClr val="dk1"/>
          </a:lnRef>
          <a:fillRef idx="0">
            <a:schemeClr val="dk1"/>
          </a:fillRef>
          <a:effectRef idx="0">
            <a:schemeClr val="dk1"/>
          </a:effectRef>
          <a:fontRef idx="minor">
            <a:schemeClr val="tx1"/>
          </a:fontRef>
        </p:style>
      </p:cxnSp>
      <p:sp>
        <p:nvSpPr>
          <p:cNvPr id="158" name="テキスト ボックス 19"/>
          <p:cNvSpPr txBox="1"/>
          <p:nvPr/>
        </p:nvSpPr>
        <p:spPr>
          <a:xfrm>
            <a:off x="6440592" y="1058959"/>
            <a:ext cx="730637" cy="375450"/>
          </a:xfrm>
          <a:prstGeom prst="rect">
            <a:avLst/>
          </a:prstGeom>
          <a:solidFill>
            <a:schemeClr val="accent6">
              <a:lumMod val="20000"/>
              <a:lumOff val="80000"/>
            </a:schemeClr>
          </a:solidFill>
          <a:ln>
            <a:solidFill>
              <a:schemeClr val="accent6"/>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dirty="0" smtClean="0"/>
              <a:t>見る</a:t>
            </a:r>
            <a:endParaRPr kumimoji="1" lang="ja-JP" altLang="en-US" sz="1200" dirty="0"/>
          </a:p>
        </p:txBody>
      </p:sp>
      <p:sp>
        <p:nvSpPr>
          <p:cNvPr id="159" name="テキスト ボックス 19"/>
          <p:cNvSpPr txBox="1"/>
          <p:nvPr/>
        </p:nvSpPr>
        <p:spPr>
          <a:xfrm>
            <a:off x="6440591" y="4274058"/>
            <a:ext cx="798409" cy="375450"/>
          </a:xfrm>
          <a:prstGeom prst="rect">
            <a:avLst/>
          </a:prstGeom>
          <a:solidFill>
            <a:schemeClr val="accent6">
              <a:lumMod val="20000"/>
              <a:lumOff val="80000"/>
            </a:schemeClr>
          </a:solidFill>
          <a:ln>
            <a:solidFill>
              <a:schemeClr val="accent6"/>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dirty="0" smtClean="0"/>
              <a:t>リトライ</a:t>
            </a:r>
            <a:endParaRPr kumimoji="1" lang="ja-JP" altLang="en-US" sz="1200" dirty="0"/>
          </a:p>
        </p:txBody>
      </p:sp>
      <p:sp>
        <p:nvSpPr>
          <p:cNvPr id="160" name="テキスト ボックス 19"/>
          <p:cNvSpPr txBox="1"/>
          <p:nvPr/>
        </p:nvSpPr>
        <p:spPr>
          <a:xfrm>
            <a:off x="3960396" y="2943913"/>
            <a:ext cx="733982" cy="375450"/>
          </a:xfrm>
          <a:prstGeom prst="rect">
            <a:avLst/>
          </a:prstGeom>
          <a:solidFill>
            <a:schemeClr val="accent6">
              <a:lumMod val="20000"/>
              <a:lumOff val="80000"/>
            </a:schemeClr>
          </a:solidFill>
          <a:ln>
            <a:solidFill>
              <a:schemeClr val="accent6"/>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50" dirty="0"/>
              <a:t>メ</a:t>
            </a:r>
            <a:r>
              <a:rPr kumimoji="1" lang="ja-JP" altLang="en-US" sz="1050" dirty="0" smtClean="0"/>
              <a:t>ニュー</a:t>
            </a:r>
            <a:endParaRPr kumimoji="1" lang="ja-JP" altLang="en-US" sz="1050" dirty="0"/>
          </a:p>
        </p:txBody>
      </p:sp>
      <p:cxnSp>
        <p:nvCxnSpPr>
          <p:cNvPr id="6" name="カギ線コネクタ 5"/>
          <p:cNvCxnSpPr>
            <a:stCxn id="41" idx="1"/>
            <a:endCxn id="40" idx="0"/>
          </p:cNvCxnSpPr>
          <p:nvPr/>
        </p:nvCxnSpPr>
        <p:spPr>
          <a:xfrm rot="10800000" flipH="1">
            <a:off x="4716715" y="1059037"/>
            <a:ext cx="733978" cy="5420018"/>
          </a:xfrm>
          <a:prstGeom prst="bentConnector4">
            <a:avLst>
              <a:gd name="adj1" fmla="val -369780"/>
              <a:gd name="adj2" fmla="val 104218"/>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線矢印コネクタ 11"/>
          <p:cNvCxnSpPr>
            <a:stCxn id="43" idx="3"/>
            <a:endCxn id="45" idx="1"/>
          </p:cNvCxnSpPr>
          <p:nvPr/>
        </p:nvCxnSpPr>
        <p:spPr>
          <a:xfrm flipV="1">
            <a:off x="6184669" y="2444511"/>
            <a:ext cx="727295" cy="2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線矢印コネクタ 14"/>
          <p:cNvCxnSpPr>
            <a:stCxn id="43" idx="1"/>
            <a:endCxn id="46" idx="3"/>
          </p:cNvCxnSpPr>
          <p:nvPr/>
        </p:nvCxnSpPr>
        <p:spPr>
          <a:xfrm flipH="1" flipV="1">
            <a:off x="3982733" y="2444511"/>
            <a:ext cx="727296" cy="21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カギ線コネクタ 16"/>
          <p:cNvCxnSpPr>
            <a:stCxn id="46" idx="0"/>
            <a:endCxn id="40" idx="0"/>
          </p:cNvCxnSpPr>
          <p:nvPr/>
        </p:nvCxnSpPr>
        <p:spPr>
          <a:xfrm rot="5400000" flipH="1" flipV="1">
            <a:off x="3848658" y="463529"/>
            <a:ext cx="1006527" cy="2197544"/>
          </a:xfrm>
          <a:prstGeom prst="bentConnector3">
            <a:avLst>
              <a:gd name="adj1" fmla="val 12271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90914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874220" y="186018"/>
            <a:ext cx="9404723" cy="956982"/>
          </a:xfrm>
        </p:spPr>
        <p:txBody>
          <a:bodyPr/>
          <a:lstStyle/>
          <a:p>
            <a:pPr algn="ctr"/>
            <a:r>
              <a:rPr kumimoji="1" lang="ja-JP" altLang="en-US" dirty="0" smtClean="0">
                <a:solidFill>
                  <a:srgbClr val="FF0000"/>
                </a:solidFill>
              </a:rPr>
              <a:t>ゲーム画面イメージ</a:t>
            </a:r>
            <a:endParaRPr kumimoji="1" lang="ja-JP" altLang="en-US" dirty="0">
              <a:solidFill>
                <a:srgbClr val="FF0000"/>
              </a:solidFill>
            </a:endParaRPr>
          </a:p>
        </p:txBody>
      </p:sp>
      <p:sp>
        <p:nvSpPr>
          <p:cNvPr id="7" name="テキスト ボックス 6"/>
          <p:cNvSpPr txBox="1"/>
          <p:nvPr/>
        </p:nvSpPr>
        <p:spPr>
          <a:xfrm>
            <a:off x="195868" y="986135"/>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体力ゲージ</a:t>
            </a:r>
            <a:endParaRPr kumimoji="1" lang="ja-JP" altLang="en-US" dirty="0"/>
          </a:p>
        </p:txBody>
      </p:sp>
      <p:sp>
        <p:nvSpPr>
          <p:cNvPr id="10" name="テキスト ボックス 9"/>
          <p:cNvSpPr txBox="1"/>
          <p:nvPr/>
        </p:nvSpPr>
        <p:spPr>
          <a:xfrm>
            <a:off x="9321680" y="5682047"/>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アイテム</a:t>
            </a:r>
            <a:endParaRPr kumimoji="1" lang="ja-JP" altLang="en-US" dirty="0"/>
          </a:p>
        </p:txBody>
      </p:sp>
      <p:sp>
        <p:nvSpPr>
          <p:cNvPr id="11" name="テキスト ボックス 10"/>
          <p:cNvSpPr txBox="1"/>
          <p:nvPr/>
        </p:nvSpPr>
        <p:spPr>
          <a:xfrm>
            <a:off x="3961535" y="1054595"/>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タイム</a:t>
            </a:r>
            <a:endParaRPr kumimoji="1" lang="ja-JP" altLang="en-US" dirty="0"/>
          </a:p>
        </p:txBody>
      </p:sp>
      <p:sp>
        <p:nvSpPr>
          <p:cNvPr id="3" name="テキスト ボックス 2"/>
          <p:cNvSpPr txBox="1"/>
          <p:nvPr/>
        </p:nvSpPr>
        <p:spPr>
          <a:xfrm>
            <a:off x="0" y="1540133"/>
            <a:ext cx="3071034" cy="523220"/>
          </a:xfrm>
          <a:prstGeom prst="rect">
            <a:avLst/>
          </a:prstGeom>
          <a:noFill/>
        </p:spPr>
        <p:txBody>
          <a:bodyPr wrap="square" rtlCol="0">
            <a:spAutoFit/>
          </a:bodyPr>
          <a:lstStyle/>
          <a:p>
            <a:r>
              <a:rPr kumimoji="1" lang="ja-JP" altLang="en-US" sz="1400" dirty="0" smtClean="0"/>
              <a:t>プレイヤーの体力を表示します。</a:t>
            </a:r>
            <a:endParaRPr kumimoji="1" lang="en-US" altLang="ja-JP" sz="1400" dirty="0" smtClean="0"/>
          </a:p>
          <a:p>
            <a:r>
              <a:rPr kumimoji="1" lang="ja-JP" altLang="en-US" sz="1400" dirty="0" smtClean="0"/>
              <a:t>ゲージが</a:t>
            </a:r>
            <a:r>
              <a:rPr kumimoji="1" lang="ja-JP" altLang="en-US" sz="1400" dirty="0" smtClean="0">
                <a:solidFill>
                  <a:srgbClr val="FFC000"/>
                </a:solidFill>
              </a:rPr>
              <a:t>無くなるとゲームオーバー</a:t>
            </a:r>
            <a:endParaRPr kumimoji="1" lang="en-US" altLang="ja-JP" sz="1400" dirty="0" smtClean="0"/>
          </a:p>
        </p:txBody>
      </p:sp>
      <p:sp>
        <p:nvSpPr>
          <p:cNvPr id="8" name="テキスト ボックス 7"/>
          <p:cNvSpPr txBox="1"/>
          <p:nvPr/>
        </p:nvSpPr>
        <p:spPr>
          <a:xfrm>
            <a:off x="9029652" y="6147078"/>
            <a:ext cx="2641417" cy="523220"/>
          </a:xfrm>
          <a:prstGeom prst="rect">
            <a:avLst/>
          </a:prstGeom>
          <a:noFill/>
        </p:spPr>
        <p:txBody>
          <a:bodyPr wrap="square" rtlCol="0">
            <a:spAutoFit/>
          </a:bodyPr>
          <a:lstStyle/>
          <a:p>
            <a:r>
              <a:rPr kumimoji="1" lang="ja-JP" altLang="en-US" sz="1400" dirty="0" smtClean="0"/>
              <a:t>アイテムを保有でき、任意のボタンで発動させれる</a:t>
            </a:r>
            <a:endParaRPr kumimoji="1" lang="en-US" altLang="ja-JP" sz="1400" dirty="0" smtClean="0"/>
          </a:p>
        </p:txBody>
      </p:sp>
      <p:sp>
        <p:nvSpPr>
          <p:cNvPr id="9" name="テキスト ボックス 8"/>
          <p:cNvSpPr txBox="1"/>
          <p:nvPr/>
        </p:nvSpPr>
        <p:spPr>
          <a:xfrm>
            <a:off x="5960244" y="996218"/>
            <a:ext cx="2734887" cy="523220"/>
          </a:xfrm>
          <a:prstGeom prst="rect">
            <a:avLst/>
          </a:prstGeom>
          <a:noFill/>
        </p:spPr>
        <p:txBody>
          <a:bodyPr wrap="square" rtlCol="0">
            <a:spAutoFit/>
          </a:bodyPr>
          <a:lstStyle/>
          <a:p>
            <a:r>
              <a:rPr kumimoji="1" lang="ja-JP" altLang="en-US" sz="1400" dirty="0" smtClean="0"/>
              <a:t>残り時間の表示。</a:t>
            </a:r>
            <a:endParaRPr kumimoji="1" lang="en-US" altLang="ja-JP" sz="1400" dirty="0" smtClean="0"/>
          </a:p>
          <a:p>
            <a:r>
              <a:rPr kumimoji="1" lang="en-US" altLang="ja-JP" sz="1400" dirty="0" smtClean="0"/>
              <a:t>(</a:t>
            </a:r>
            <a:r>
              <a:rPr kumimoji="1" lang="ja-JP" altLang="en-US" sz="1400" dirty="0" smtClean="0"/>
              <a:t>いまのところはそれぐらい</a:t>
            </a:r>
            <a:r>
              <a:rPr kumimoji="1" lang="en-US" altLang="ja-JP" sz="1400" dirty="0" smtClean="0"/>
              <a:t>)</a:t>
            </a:r>
          </a:p>
        </p:txBody>
      </p:sp>
      <p:sp>
        <p:nvSpPr>
          <p:cNvPr id="12" name="テキスト ボックス 11"/>
          <p:cNvSpPr txBox="1"/>
          <p:nvPr/>
        </p:nvSpPr>
        <p:spPr>
          <a:xfrm>
            <a:off x="8963151" y="295177"/>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スコア</a:t>
            </a:r>
            <a:endParaRPr kumimoji="1" lang="ja-JP" altLang="en-US" dirty="0"/>
          </a:p>
        </p:txBody>
      </p:sp>
      <p:sp>
        <p:nvSpPr>
          <p:cNvPr id="13" name="テキスト ボックス 12"/>
          <p:cNvSpPr txBox="1"/>
          <p:nvPr/>
        </p:nvSpPr>
        <p:spPr>
          <a:xfrm>
            <a:off x="8804602" y="773668"/>
            <a:ext cx="2231621" cy="523220"/>
          </a:xfrm>
          <a:prstGeom prst="rect">
            <a:avLst/>
          </a:prstGeom>
          <a:noFill/>
        </p:spPr>
        <p:txBody>
          <a:bodyPr wrap="square" rtlCol="0">
            <a:spAutoFit/>
          </a:bodyPr>
          <a:lstStyle/>
          <a:p>
            <a:r>
              <a:rPr kumimoji="1" lang="ja-JP" altLang="en-US" sz="1400" dirty="0"/>
              <a:t>現在</a:t>
            </a:r>
            <a:r>
              <a:rPr kumimoji="1" lang="ja-JP" altLang="en-US" sz="1400" dirty="0" smtClean="0"/>
              <a:t>のスコア表示</a:t>
            </a:r>
            <a:endParaRPr kumimoji="1" lang="en-US" altLang="ja-JP" sz="1400" dirty="0" smtClean="0"/>
          </a:p>
          <a:p>
            <a:r>
              <a:rPr kumimoji="1" lang="ja-JP" altLang="en-US" sz="1400" dirty="0"/>
              <a:t>最後</a:t>
            </a:r>
            <a:r>
              <a:rPr kumimoji="1" lang="ja-JP" altLang="en-US" sz="1400" dirty="0" smtClean="0"/>
              <a:t>にランキングに更新</a:t>
            </a:r>
            <a:endParaRPr kumimoji="1" lang="en-US" altLang="ja-JP" sz="1400" dirty="0" smtClean="0"/>
          </a:p>
        </p:txBody>
      </p:sp>
    </p:spTree>
    <p:extLst>
      <p:ext uri="{BB962C8B-B14F-4D97-AF65-F5344CB8AC3E}">
        <p14:creationId xmlns:p14="http://schemas.microsoft.com/office/powerpoint/2010/main" val="9386386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35053" y="196613"/>
            <a:ext cx="3810773" cy="831273"/>
          </a:xfrm>
        </p:spPr>
        <p:txBody>
          <a:bodyPr/>
          <a:lstStyle/>
          <a:p>
            <a:r>
              <a:rPr kumimoji="1" lang="ja-JP" altLang="en-US" dirty="0" smtClean="0"/>
              <a:t>マップ詳細</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053" y="953071"/>
            <a:ext cx="5992061" cy="5830114"/>
          </a:xfrm>
          <a:prstGeom prst="rect">
            <a:avLst/>
          </a:prstGeom>
        </p:spPr>
      </p:pic>
      <p:sp>
        <p:nvSpPr>
          <p:cNvPr id="5" name="テキスト ボックス 4"/>
          <p:cNvSpPr txBox="1"/>
          <p:nvPr/>
        </p:nvSpPr>
        <p:spPr>
          <a:xfrm>
            <a:off x="7227114" y="2657564"/>
            <a:ext cx="3699163" cy="646331"/>
          </a:xfrm>
          <a:prstGeom prst="rect">
            <a:avLst/>
          </a:prstGeom>
          <a:noFill/>
        </p:spPr>
        <p:txBody>
          <a:bodyPr wrap="square" rtlCol="0">
            <a:spAutoFit/>
          </a:bodyPr>
          <a:lstStyle/>
          <a:p>
            <a:r>
              <a:rPr kumimoji="1" lang="ja-JP" altLang="en-US" dirty="0" smtClean="0"/>
              <a:t>単純なマップ構造だが、みんなに簡単に遊んでもらえるよう設計</a:t>
            </a:r>
            <a:endParaRPr kumimoji="1" lang="ja-JP" altLang="en-US" dirty="0"/>
          </a:p>
        </p:txBody>
      </p:sp>
      <p:sp>
        <p:nvSpPr>
          <p:cNvPr id="7" name="テキスト ボックス 6"/>
          <p:cNvSpPr txBox="1"/>
          <p:nvPr/>
        </p:nvSpPr>
        <p:spPr>
          <a:xfrm>
            <a:off x="7227114" y="6301049"/>
            <a:ext cx="2635135" cy="369332"/>
          </a:xfrm>
          <a:prstGeom prst="rect">
            <a:avLst/>
          </a:prstGeom>
          <a:noFill/>
        </p:spPr>
        <p:txBody>
          <a:bodyPr wrap="square" rtlCol="0">
            <a:spAutoFit/>
          </a:bodyPr>
          <a:lstStyle/>
          <a:p>
            <a:r>
              <a:rPr kumimoji="1" lang="ja-JP" altLang="en-US" dirty="0" smtClean="0"/>
              <a:t>予想</a:t>
            </a:r>
            <a:r>
              <a:rPr kumimoji="1" lang="ja-JP" altLang="en-US" dirty="0"/>
              <a:t>プレイ時間は</a:t>
            </a:r>
            <a:r>
              <a:rPr kumimoji="1" lang="ja-JP" altLang="en-US" dirty="0" smtClean="0"/>
              <a:t>３分</a:t>
            </a:r>
            <a:endParaRPr kumimoji="1" lang="ja-JP" altLang="en-US" dirty="0"/>
          </a:p>
        </p:txBody>
      </p:sp>
    </p:spTree>
    <p:extLst>
      <p:ext uri="{BB962C8B-B14F-4D97-AF65-F5344CB8AC3E}">
        <p14:creationId xmlns:p14="http://schemas.microsoft.com/office/powerpoint/2010/main" val="1303663640"/>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
  <TotalTime>1204</TotalTime>
  <Words>705</Words>
  <Application>Microsoft Office PowerPoint</Application>
  <PresentationFormat>ワイド画面</PresentationFormat>
  <Paragraphs>116</Paragraphs>
  <Slides>14</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2</vt:i4>
      </vt:variant>
      <vt:variant>
        <vt:lpstr>スライド タイトル</vt:lpstr>
      </vt:variant>
      <vt:variant>
        <vt:i4>14</vt:i4>
      </vt:variant>
    </vt:vector>
  </HeadingPairs>
  <TitlesOfParts>
    <vt:vector size="25" baseType="lpstr">
      <vt:lpstr>ＭＳ Ｐゴシック</vt:lpstr>
      <vt:lpstr>メイリオ</vt:lpstr>
      <vt:lpstr>Arial</vt:lpstr>
      <vt:lpstr>Calibri</vt:lpstr>
      <vt:lpstr>Calibri Light</vt:lpstr>
      <vt:lpstr>Gill Sans MT</vt:lpstr>
      <vt:lpstr>Impact</vt:lpstr>
      <vt:lpstr>Wingdings 2</vt:lpstr>
      <vt:lpstr>Wingdings 3</vt:lpstr>
      <vt:lpstr>HDOfficeLightV0</vt:lpstr>
      <vt:lpstr>Badge</vt:lpstr>
      <vt:lpstr>企画書</vt:lpstr>
      <vt:lpstr>PowerPoint プレゼンテーション</vt:lpstr>
      <vt:lpstr>基本情報</vt:lpstr>
      <vt:lpstr>コンセプト</vt:lpstr>
      <vt:lpstr>世界観とゲームの目的</vt:lpstr>
      <vt:lpstr>キャラクター紹介</vt:lpstr>
      <vt:lpstr>ゲームの基本的な流れ</vt:lpstr>
      <vt:lpstr>ゲーム画面イメージ</vt:lpstr>
      <vt:lpstr>マップ詳細</vt:lpstr>
      <vt:lpstr>ゲームシステム１　　　</vt:lpstr>
      <vt:lpstr>ゲームシステム２</vt:lpstr>
      <vt:lpstr>ゲームシステム３</vt:lpstr>
      <vt:lpstr>その他の</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コンセプト</dc:title>
  <dc:creator>student</dc:creator>
  <cp:lastModifiedBy>student</cp:lastModifiedBy>
  <cp:revision>121</cp:revision>
  <dcterms:created xsi:type="dcterms:W3CDTF">2019-11-18T00:19:38Z</dcterms:created>
  <dcterms:modified xsi:type="dcterms:W3CDTF">2020-10-23T02:31:13Z</dcterms:modified>
</cp:coreProperties>
</file>